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58" r:id="rId4"/>
    <p:sldId id="259" r:id="rId5"/>
    <p:sldId id="260" r:id="rId6"/>
    <p:sldId id="262" r:id="rId7"/>
    <p:sldId id="263" r:id="rId8"/>
    <p:sldId id="313" r:id="rId9"/>
    <p:sldId id="314" r:id="rId10"/>
    <p:sldId id="311" r:id="rId11"/>
    <p:sldId id="315" r:id="rId12"/>
    <p:sldId id="316" r:id="rId13"/>
    <p:sldId id="317" r:id="rId14"/>
    <p:sldId id="268" r:id="rId15"/>
    <p:sldId id="269" r:id="rId16"/>
    <p:sldId id="270" r:id="rId17"/>
    <p:sldId id="271" r:id="rId18"/>
    <p:sldId id="272" r:id="rId19"/>
    <p:sldId id="273" r:id="rId20"/>
    <p:sldId id="298" r:id="rId21"/>
    <p:sldId id="274" r:id="rId22"/>
    <p:sldId id="275" r:id="rId23"/>
    <p:sldId id="276" r:id="rId24"/>
    <p:sldId id="277" r:id="rId25"/>
    <p:sldId id="281" r:id="rId26"/>
    <p:sldId id="282" r:id="rId27"/>
    <p:sldId id="283" r:id="rId28"/>
    <p:sldId id="280" r:id="rId29"/>
    <p:sldId id="295" r:id="rId30"/>
    <p:sldId id="297" r:id="rId31"/>
    <p:sldId id="296" r:id="rId32"/>
    <p:sldId id="299" r:id="rId33"/>
    <p:sldId id="284" r:id="rId34"/>
    <p:sldId id="300" r:id="rId35"/>
    <p:sldId id="302" r:id="rId36"/>
    <p:sldId id="301" r:id="rId37"/>
    <p:sldId id="285" r:id="rId38"/>
    <p:sldId id="290" r:id="rId39"/>
    <p:sldId id="291" r:id="rId40"/>
    <p:sldId id="286" r:id="rId41"/>
    <p:sldId id="4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AF4-9CA8-4AE4-BB8C-36EA16F55A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FAB96C6-7101-46B9-A318-081999421C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843417-01B2-482C-ACE6-749600AE020F}"/>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2C950488-A17A-4245-8EC9-37B07F719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3B47E0-1D9B-4C97-B8E0-7E5709758216}"/>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31349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EC1-E6B9-46AE-9B7B-5F397C8466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B957A09-B6D5-4F46-B6F1-E50892F922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2D1A99-AFE5-49ED-B945-217B41014055}"/>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59BB72EE-3B43-45EC-9CCF-CAA1E029BD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F9407-4194-4EB1-AC84-839D455312A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24633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6ECE2-A2A7-47BD-9833-7B368A159F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D0B786-D933-4A89-AD6A-23816AD73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484927-E153-460A-8674-736EB9DEE1E3}"/>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0E725E54-A048-4393-AA3F-77CD36847C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A569AE-A1E2-4213-BC3B-C56572293572}"/>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81950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C66F-3C4E-4890-930D-825F961BC5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7E5F33-495A-473E-943C-43717A07D1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948440-2194-4880-9FF1-A0FA36C49DE5}"/>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59982652-7537-4EEF-86BE-AD2E040328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64DBB-9491-4111-AF0B-58D00B6911AD}"/>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5980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24A7-6630-4D55-894B-F7CADDE43E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D75113-82A1-4506-BEF1-3C3248F9C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6BD75-E402-4365-BDD7-4AF907157D27}"/>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F20D20C4-77CE-4921-9C2B-F59D584C3D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D15AFC-C257-4510-9ED2-A99CE1BF0C95}"/>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8958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B07D-9BB8-410D-95FD-C7182AB1E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DC6EA7-D036-41B9-9949-070E5C134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C59DFC-E41D-419F-A8F0-6348E64BC3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EDC776-3B2E-4707-B1D1-929548075787}"/>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6" name="Footer Placeholder 5">
            <a:extLst>
              <a:ext uri="{FF2B5EF4-FFF2-40B4-BE49-F238E27FC236}">
                <a16:creationId xmlns:a16="http://schemas.microsoft.com/office/drawing/2014/main" id="{1F186E42-12DD-4B3B-9876-6EA47144EF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A0AA4-1132-46C5-AF47-6FF6A497D97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406163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19DD-A23A-42A0-A4C4-4E5D28A370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52EE-1794-4C86-87F8-59703C42A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3F12F-A1C1-496B-A29F-DF01AC602A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D17C1AE-AB0F-4371-B058-92E7A1338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8F26F-3CAD-451D-B847-E88718450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210AB02-A76E-467C-9C83-5412AB54588E}"/>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8" name="Footer Placeholder 7">
            <a:extLst>
              <a:ext uri="{FF2B5EF4-FFF2-40B4-BE49-F238E27FC236}">
                <a16:creationId xmlns:a16="http://schemas.microsoft.com/office/drawing/2014/main" id="{3C30E4BA-3D8A-4CCF-BBF4-E32EC445AE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C80311-97BE-408F-8BE7-D4331644149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73156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5B97-C373-4900-92AF-A855FFCAC0A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DBC6E27-64A6-49D6-AEE8-EB69235D3EF1}"/>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4" name="Footer Placeholder 3">
            <a:extLst>
              <a:ext uri="{FF2B5EF4-FFF2-40B4-BE49-F238E27FC236}">
                <a16:creationId xmlns:a16="http://schemas.microsoft.com/office/drawing/2014/main" id="{E4204468-B406-4E8E-8F29-A77A9CFD8F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47C202-589E-4580-A096-0C69FA729DBB}"/>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43325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C8D5A-B9FC-42B6-A1B5-755AE1E1E151}"/>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3" name="Footer Placeholder 2">
            <a:extLst>
              <a:ext uri="{FF2B5EF4-FFF2-40B4-BE49-F238E27FC236}">
                <a16:creationId xmlns:a16="http://schemas.microsoft.com/office/drawing/2014/main" id="{60F86B15-18D2-4029-8631-ED5BBDB60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FF701F-3D2D-4011-AFCA-2EBBDB378FB1}"/>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3541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8E0F-ED72-4B67-B32B-D47AAA9DB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DFEED9-C1B5-44CD-A050-893003008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C953FD-0B20-4F35-AC4E-6CC88439F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B25BC-121B-456A-94CC-04B351E9E161}"/>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6" name="Footer Placeholder 5">
            <a:extLst>
              <a:ext uri="{FF2B5EF4-FFF2-40B4-BE49-F238E27FC236}">
                <a16:creationId xmlns:a16="http://schemas.microsoft.com/office/drawing/2014/main" id="{FEBBF3B6-EC90-43DF-9BC7-8B94D36022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E260A5-87A6-46B4-A051-CB8BB835B5AF}"/>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47670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810B-B8AD-4F2E-BB7A-362A2AB7D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53F187-BB52-42CE-9208-71EE15E8A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C80CD2-60D9-494A-A935-617EF4D0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B91DC-C8F1-469B-A8B3-23107DE0219F}"/>
              </a:ext>
            </a:extLst>
          </p:cNvPr>
          <p:cNvSpPr>
            <a:spLocks noGrp="1"/>
          </p:cNvSpPr>
          <p:nvPr>
            <p:ph type="dt" sz="half" idx="10"/>
          </p:nvPr>
        </p:nvSpPr>
        <p:spPr/>
        <p:txBody>
          <a:bodyPr/>
          <a:lstStyle/>
          <a:p>
            <a:fld id="{F7EBCBD8-2019-439A-9189-F92295C28994}" type="datetimeFigureOut">
              <a:rPr lang="en-GB" smtClean="0"/>
              <a:t>02/07/2022</a:t>
            </a:fld>
            <a:endParaRPr lang="en-GB"/>
          </a:p>
        </p:txBody>
      </p:sp>
      <p:sp>
        <p:nvSpPr>
          <p:cNvPr id="6" name="Footer Placeholder 5">
            <a:extLst>
              <a:ext uri="{FF2B5EF4-FFF2-40B4-BE49-F238E27FC236}">
                <a16:creationId xmlns:a16="http://schemas.microsoft.com/office/drawing/2014/main" id="{B5F1DC2A-400E-4034-A674-54CC967A64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23F4AE-C431-42BA-A504-5084192D624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6938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B6F7A-B53C-45E5-94CB-8FEDCDF7B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87635-2538-4C17-91CD-9265764FA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2DCA2D-4780-4947-9036-DA792E80E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BCBD8-2019-439A-9189-F92295C28994}" type="datetimeFigureOut">
              <a:rPr lang="en-GB" smtClean="0"/>
              <a:t>02/07/2022</a:t>
            </a:fld>
            <a:endParaRPr lang="en-GB"/>
          </a:p>
        </p:txBody>
      </p:sp>
      <p:sp>
        <p:nvSpPr>
          <p:cNvPr id="5" name="Footer Placeholder 4">
            <a:extLst>
              <a:ext uri="{FF2B5EF4-FFF2-40B4-BE49-F238E27FC236}">
                <a16:creationId xmlns:a16="http://schemas.microsoft.com/office/drawing/2014/main" id="{09B720B6-1BE0-44BE-B45B-4F686E927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F46490-93E5-4961-8E3B-6FD55E9E3B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AF8AA-6952-42B1-AC03-63985A912B57}" type="slidenum">
              <a:rPr lang="en-GB" smtClean="0"/>
              <a:t>‹#›</a:t>
            </a:fld>
            <a:endParaRPr lang="en-GB"/>
          </a:p>
        </p:txBody>
      </p:sp>
    </p:spTree>
    <p:extLst>
      <p:ext uri="{BB962C8B-B14F-4D97-AF65-F5344CB8AC3E}">
        <p14:creationId xmlns:p14="http://schemas.microsoft.com/office/powerpoint/2010/main" val="802498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848990-BF8E-497C-ADCA-EB7B6AB28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a:extLst>
              <a:ext uri="{FF2B5EF4-FFF2-40B4-BE49-F238E27FC236}">
                <a16:creationId xmlns:a16="http://schemas.microsoft.com/office/drawing/2014/main" id="{BC2135B5-88BC-4152-BFD3-6B7E38D68C0F}"/>
              </a:ext>
            </a:extLst>
          </p:cNvPr>
          <p:cNvSpPr>
            <a:spLocks noGrp="1"/>
          </p:cNvSpPr>
          <p:nvPr>
            <p:ph type="subTitle" idx="1"/>
          </p:nvPr>
        </p:nvSpPr>
        <p:spPr>
          <a:xfrm>
            <a:off x="643466" y="4551037"/>
            <a:ext cx="4322429" cy="1578054"/>
          </a:xfrm>
        </p:spPr>
        <p:txBody>
          <a:bodyPr anchor="b">
            <a:normAutofit/>
          </a:bodyPr>
          <a:lstStyle/>
          <a:p>
            <a:pPr algn="l"/>
            <a:r>
              <a:rPr lang="en-US" dirty="0">
                <a:solidFill>
                  <a:srgbClr val="FFFFFF"/>
                </a:solidFill>
                <a:latin typeface="Comic Sans MS" panose="030F0702030302020204" pitchFamily="66" charset="0"/>
              </a:rPr>
              <a:t>Test Automation - Selenium</a:t>
            </a:r>
          </a:p>
          <a:p>
            <a:r>
              <a:rPr lang="en-US" dirty="0">
                <a:solidFill>
                  <a:srgbClr val="FFFFFF"/>
                </a:solidFill>
                <a:latin typeface="Comic Sans MS" panose="030F0702030302020204" pitchFamily="66" charset="0"/>
              </a:rPr>
              <a:t> by</a:t>
            </a:r>
          </a:p>
          <a:p>
            <a:r>
              <a:rPr lang="en-US" dirty="0">
                <a:solidFill>
                  <a:srgbClr val="FFFFFF"/>
                </a:solidFill>
                <a:latin typeface="Comic Sans MS" panose="030F0702030302020204" pitchFamily="66" charset="0"/>
              </a:rPr>
              <a:t>Girish Godbole </a:t>
            </a:r>
            <a:endParaRPr lang="en-GB" dirty="0">
              <a:solidFill>
                <a:srgbClr val="FFFFFF"/>
              </a:solidFill>
              <a:latin typeface="Comic Sans MS" panose="030F0702030302020204" pitchFamily="66" charset="0"/>
            </a:endParaRPr>
          </a:p>
        </p:txBody>
      </p:sp>
    </p:spTree>
    <p:extLst>
      <p:ext uri="{BB962C8B-B14F-4D97-AF65-F5344CB8AC3E}">
        <p14:creationId xmlns:p14="http://schemas.microsoft.com/office/powerpoint/2010/main" val="194121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224856"/>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486645317"/>
              </p:ext>
            </p:extLst>
          </p:nvPr>
        </p:nvGraphicFramePr>
        <p:xfrm>
          <a:off x="349348" y="1164443"/>
          <a:ext cx="11493303" cy="4965602"/>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dirty="0">
                          <a:effectLst/>
                        </a:rPr>
                        <a:t>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Automation test requires less complex test execution 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needs have a more straightforward test execution setup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7433521"/>
                  </a:ext>
                </a:extLst>
              </a:tr>
              <a:tr h="126861">
                <a:tc>
                  <a:txBody>
                    <a:bodyPr/>
                    <a:lstStyle/>
                    <a:p>
                      <a:r>
                        <a:rPr lang="en-GB" sz="2000" dirty="0">
                          <a:effectLst/>
                        </a:rPr>
                        <a:t>Engagement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Done by tools. Its accurate and never gets bored!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Repetitive Manual Test Execution can get boring and error-prone.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126212"/>
                  </a:ext>
                </a:extLst>
              </a:tr>
              <a:tr h="164920">
                <a:tc>
                  <a:txBody>
                    <a:bodyPr/>
                    <a:lstStyle/>
                    <a:p>
                      <a:r>
                        <a:rPr lang="en-GB" sz="2000" dirty="0">
                          <a:effectLst/>
                        </a:rPr>
                        <a:t>Ideal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is useful when frequently executing the same set of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proves useful when the test case only needs to run once or twice.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651486694"/>
                  </a:ext>
                </a:extLst>
              </a:tr>
              <a:tr h="202978">
                <a:tc>
                  <a:txBody>
                    <a:bodyPr/>
                    <a:lstStyle/>
                    <a:p>
                      <a:r>
                        <a:rPr lang="en-GB" sz="2000" dirty="0">
                          <a:effectLst/>
                        </a:rPr>
                        <a:t>Build Verification</a:t>
                      </a:r>
                      <a:br>
                        <a:rPr lang="en-GB" sz="2000" dirty="0">
                          <a:effectLst/>
                        </a:rPr>
                      </a:br>
                      <a:r>
                        <a:rPr lang="en-GB" sz="2000" dirty="0">
                          <a:effectLst/>
                        </a:rPr>
                        <a:t>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is useful for Build Verification</a:t>
                      </a:r>
                      <a:br>
                        <a:rPr lang="en-US" sz="2000">
                          <a:effectLst/>
                        </a:rPr>
                      </a:br>
                      <a:r>
                        <a:rPr lang="en-US" sz="2000">
                          <a:effectLst/>
                        </a:rPr>
                        <a:t>Testing (BVT).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Executing the Build Verification Testing (BVT) is very difficult and time-consuming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80637122"/>
                  </a:ext>
                </a:extLst>
              </a:tr>
              <a:tr h="164920">
                <a:tc>
                  <a:txBody>
                    <a:bodyPr/>
                    <a:lstStyle/>
                    <a:p>
                      <a:r>
                        <a:rPr lang="en-GB" sz="2000" dirty="0">
                          <a:effectLst/>
                        </a:rPr>
                        <a:t>Deadlines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have zero risks of missing out a pre-decided test.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has a higher risk of missing out the pre-decided test deadline.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40590782"/>
                  </a:ext>
                </a:extLst>
              </a:tr>
              <a:tr h="202978">
                <a:tc>
                  <a:txBody>
                    <a:bodyPr/>
                    <a:lstStyle/>
                    <a:p>
                      <a:r>
                        <a:rPr lang="en-GB" sz="2000" dirty="0">
                          <a:effectLst/>
                        </a:rPr>
                        <a:t>Framework</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uses frameworks like Data Drive, Keyword, Hybrid to accelerate the automation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Testing does not use frameworks but may use guidelines, checklists, stringent processes to draft certain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59338937"/>
                  </a:ext>
                </a:extLst>
              </a:tr>
            </a:tbl>
          </a:graphicData>
        </a:graphic>
      </p:graphicFrame>
    </p:spTree>
    <p:extLst>
      <p:ext uri="{BB962C8B-B14F-4D97-AF65-F5344CB8AC3E}">
        <p14:creationId xmlns:p14="http://schemas.microsoft.com/office/powerpoint/2010/main" val="115849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140730597"/>
              </p:ext>
            </p:extLst>
          </p:nvPr>
        </p:nvGraphicFramePr>
        <p:xfrm>
          <a:off x="349348" y="967495"/>
          <a:ext cx="11493303" cy="4635430"/>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317153">
                <a:tc>
                  <a:txBody>
                    <a:bodyPr/>
                    <a:lstStyle/>
                    <a:p>
                      <a:r>
                        <a:rPr lang="en-GB" sz="2000" dirty="0">
                          <a:effectLst/>
                        </a:rPr>
                        <a:t>Documentation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Automated Tests acts as a document provides training value especially for automated unit test cases. A new developer can look into a unit test cases and understand the code base quickly.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 cases provide no training value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602179192"/>
                  </a:ext>
                </a:extLst>
              </a:tr>
              <a:tr h="126861">
                <a:tc>
                  <a:txBody>
                    <a:bodyPr/>
                    <a:lstStyle/>
                    <a:p>
                      <a:r>
                        <a:rPr lang="en-GB" sz="2000" dirty="0">
                          <a:effectLst/>
                        </a:rPr>
                        <a:t>Test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Automated Unit Tests enforce/drive Test Driven Development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Unit Tests do not drive design into the coding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3230411"/>
                  </a:ext>
                </a:extLst>
              </a:tr>
              <a:tr h="164920">
                <a:tc>
                  <a:txBody>
                    <a:bodyPr/>
                    <a:lstStyle/>
                    <a:p>
                      <a:r>
                        <a:rPr lang="en-GB" sz="2000" dirty="0" err="1">
                          <a:effectLst/>
                        </a:rPr>
                        <a:t>Devops</a:t>
                      </a:r>
                      <a:endParaRPr lang="en-GB" sz="2000" dirty="0">
                        <a:effectLst/>
                      </a:endParaRP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help in Build Verification Testing and are an integral part of DevOps Cycle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defeats the automated build principle of DevOps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32947280"/>
                  </a:ext>
                </a:extLst>
              </a:tr>
              <a:tr h="241036">
                <a:tc>
                  <a:txBody>
                    <a:bodyPr/>
                    <a:lstStyle/>
                    <a:p>
                      <a:r>
                        <a:rPr lang="en-GB" sz="2000" dirty="0">
                          <a:effectLst/>
                        </a:rPr>
                        <a:t>When to Use?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a:effectLst/>
                        </a:rPr>
                        <a:t>Automated Testing is suited for Regression Testing, Performance Testing, Load Testing or highly repeatable functional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dirty="0">
                          <a:effectLst/>
                        </a:rPr>
                        <a:t>Manual Testing is suitable for Exploratory, Usability and </a:t>
                      </a:r>
                      <a:r>
                        <a:rPr lang="en-US" sz="2000" dirty="0" err="1">
                          <a:effectLst/>
                        </a:rPr>
                        <a:t>Adhoc</a:t>
                      </a:r>
                      <a:r>
                        <a:rPr lang="en-US" sz="2000" dirty="0">
                          <a:effectLst/>
                        </a:rPr>
                        <a:t> Testing. It should also be used where the AUT changes frequently.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37617584"/>
                  </a:ext>
                </a:extLst>
              </a:tr>
            </a:tbl>
          </a:graphicData>
        </a:graphic>
      </p:graphicFrame>
    </p:spTree>
    <p:extLst>
      <p:ext uri="{BB962C8B-B14F-4D97-AF65-F5344CB8AC3E}">
        <p14:creationId xmlns:p14="http://schemas.microsoft.com/office/powerpoint/2010/main" val="44185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8" y="886327"/>
            <a:ext cx="11537852" cy="4093428"/>
          </a:xfrm>
          <a:prstGeom prst="rect">
            <a:avLst/>
          </a:prstGeom>
          <a:noFill/>
        </p:spPr>
        <p:txBody>
          <a:bodyPr wrap="square">
            <a:spAutoFit/>
          </a:bodyPr>
          <a:lstStyle/>
          <a:p>
            <a:pPr algn="l"/>
            <a:endParaRPr lang="en-US" sz="2000" b="1" i="0" dirty="0">
              <a:solidFill>
                <a:srgbClr val="222222"/>
              </a:solidFill>
              <a:effectLst/>
            </a:endParaRPr>
          </a:p>
          <a:p>
            <a:pPr algn="l"/>
            <a:r>
              <a:rPr lang="en-US" sz="2000" b="1" i="0" dirty="0">
                <a:solidFill>
                  <a:srgbClr val="222222"/>
                </a:solidFill>
                <a:effectLst/>
              </a:rPr>
              <a:t>Pros of Manual Testing:</a:t>
            </a:r>
            <a:endParaRPr lang="en-US" sz="2000" b="0" i="0" dirty="0">
              <a:solidFill>
                <a:srgbClr val="222222"/>
              </a:solidFill>
              <a:effectLst/>
            </a:endParaRPr>
          </a:p>
          <a:p>
            <a:pPr algn="l">
              <a:buFont typeface="Arial" panose="020B0604020202020204" pitchFamily="34" charset="0"/>
              <a:buChar char="•"/>
            </a:pPr>
            <a:r>
              <a:rPr lang="en-US" sz="2000" b="0" i="0" dirty="0">
                <a:solidFill>
                  <a:srgbClr val="222222"/>
                </a:solidFill>
                <a:effectLst/>
              </a:rPr>
              <a:t>Get fast and accurate visual feedback</a:t>
            </a:r>
          </a:p>
          <a:p>
            <a:pPr algn="l">
              <a:buFont typeface="Arial" panose="020B0604020202020204" pitchFamily="34" charset="0"/>
              <a:buChar char="•"/>
            </a:pPr>
            <a:r>
              <a:rPr lang="en-US" sz="2000" b="0" i="0" dirty="0">
                <a:solidFill>
                  <a:srgbClr val="222222"/>
                </a:solidFill>
                <a:effectLst/>
              </a:rPr>
              <a:t>It is less expensive as you don’t need to spend your budget for the automation tools and process</a:t>
            </a:r>
          </a:p>
          <a:p>
            <a:pPr algn="l">
              <a:buFont typeface="Arial" panose="020B0604020202020204" pitchFamily="34" charset="0"/>
              <a:buChar char="•"/>
            </a:pPr>
            <a:r>
              <a:rPr lang="en-US" sz="2000" b="0" i="0" dirty="0">
                <a:solidFill>
                  <a:srgbClr val="222222"/>
                </a:solidFill>
                <a:effectLst/>
              </a:rPr>
              <a:t>Human judgment and intuition always benefit the manual element</a:t>
            </a:r>
          </a:p>
          <a:p>
            <a:pPr algn="l">
              <a:buFont typeface="Arial" panose="020B0604020202020204" pitchFamily="34" charset="0"/>
              <a:buChar char="•"/>
            </a:pPr>
            <a:r>
              <a:rPr lang="en-US" sz="2000" b="0" i="0" dirty="0">
                <a:solidFill>
                  <a:srgbClr val="222222"/>
                </a:solidFill>
                <a:effectLst/>
              </a:rPr>
              <a:t>While testing a small change, an automation test would require coding which could be time-consuming. While you could test manually on the fly.</a:t>
            </a:r>
          </a:p>
          <a:p>
            <a:pPr algn="l"/>
            <a:r>
              <a:rPr lang="en-US" sz="2000" b="1" i="0" dirty="0">
                <a:solidFill>
                  <a:srgbClr val="222222"/>
                </a:solidFill>
                <a:effectLst/>
              </a:rPr>
              <a:t>Cons of Manual Testing:</a:t>
            </a:r>
            <a:endParaRPr lang="en-US" sz="2000" b="0" i="0" dirty="0">
              <a:solidFill>
                <a:srgbClr val="222222"/>
              </a:solidFill>
              <a:effectLst/>
            </a:endParaRPr>
          </a:p>
          <a:p>
            <a:pPr algn="l">
              <a:buFont typeface="Arial" panose="020B0604020202020204" pitchFamily="34" charset="0"/>
              <a:buChar char="•"/>
            </a:pPr>
            <a:r>
              <a:rPr lang="en-US" sz="2000" b="0" i="0" dirty="0">
                <a:solidFill>
                  <a:srgbClr val="222222"/>
                </a:solidFill>
                <a:effectLst/>
              </a:rPr>
              <a:t>Less reliable testing method because it’s conducted by a human. Therefore, it is always prone to mistakes &amp; errors.</a:t>
            </a:r>
          </a:p>
          <a:p>
            <a:pPr algn="l">
              <a:buFont typeface="Arial" panose="020B0604020202020204" pitchFamily="34" charset="0"/>
              <a:buChar char="•"/>
            </a:pPr>
            <a:r>
              <a:rPr lang="en-US" sz="2000" b="0" i="0" dirty="0">
                <a:solidFill>
                  <a:srgbClr val="222222"/>
                </a:solidFill>
                <a:effectLst/>
              </a:rPr>
              <a:t>The manual testing process can’t be recorded, so it is not possible to reuse the manual test.</a:t>
            </a:r>
          </a:p>
          <a:p>
            <a:pPr algn="l">
              <a:buFont typeface="Arial" panose="020B0604020202020204" pitchFamily="34" charset="0"/>
              <a:buChar char="•"/>
            </a:pPr>
            <a:r>
              <a:rPr lang="en-US" sz="2000" b="0" i="0" dirty="0">
                <a:solidFill>
                  <a:srgbClr val="222222"/>
                </a:solidFill>
                <a:effectLst/>
              </a:rPr>
              <a:t>In this testing method, certain tasks are difficult to perform manually which may require an additional time of the software testing phase.</a:t>
            </a:r>
          </a:p>
        </p:txBody>
      </p:sp>
    </p:spTree>
    <p:extLst>
      <p:ext uri="{BB962C8B-B14F-4D97-AF65-F5344CB8AC3E}">
        <p14:creationId xmlns:p14="http://schemas.microsoft.com/office/powerpoint/2010/main" val="69190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40450"/>
            <a:ext cx="10905066" cy="592590"/>
          </a:xfrm>
        </p:spPr>
        <p:txBody>
          <a:bodyPr>
            <a:normAutofit/>
          </a:bodyPr>
          <a:lstStyle/>
          <a:p>
            <a:r>
              <a:rPr lang="en-US" sz="3600" b="1" dirty="0">
                <a:solidFill>
                  <a:srgbClr val="FF0000"/>
                </a:solidFill>
              </a:rPr>
              <a:t>Automated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7" y="886327"/>
            <a:ext cx="11678529" cy="5632311"/>
          </a:xfrm>
          <a:prstGeom prst="rect">
            <a:avLst/>
          </a:prstGeom>
          <a:noFill/>
        </p:spPr>
        <p:txBody>
          <a:bodyPr wrap="square">
            <a:spAutoFit/>
          </a:bodyPr>
          <a:lstStyle/>
          <a:p>
            <a:pPr algn="l"/>
            <a:r>
              <a:rPr lang="en-US" sz="2000" b="1" i="0" dirty="0">
                <a:solidFill>
                  <a:srgbClr val="222222"/>
                </a:solidFill>
                <a:effectLst/>
              </a:rPr>
              <a:t>Pros of automated testing:</a:t>
            </a:r>
            <a:endParaRPr lang="en-US" sz="2000" b="0" i="0" dirty="0">
              <a:solidFill>
                <a:srgbClr val="222222"/>
              </a:solidFill>
              <a:effectLst/>
            </a:endParaRPr>
          </a:p>
          <a:p>
            <a:pPr algn="l">
              <a:buFont typeface="Arial" panose="020B0604020202020204" pitchFamily="34" charset="0"/>
              <a:buChar char="•"/>
            </a:pPr>
            <a:r>
              <a:rPr lang="en-US" sz="2000" b="0" i="0" dirty="0">
                <a:solidFill>
                  <a:srgbClr val="222222"/>
                </a:solidFill>
                <a:effectLst/>
              </a:rPr>
              <a:t>Automated testing helps you to find more bugs compare to a human tester</a:t>
            </a:r>
          </a:p>
          <a:p>
            <a:pPr algn="l">
              <a:buFont typeface="Arial" panose="020B0604020202020204" pitchFamily="34" charset="0"/>
              <a:buChar char="•"/>
            </a:pPr>
            <a:r>
              <a:rPr lang="en-US" sz="2000" b="0" i="0" dirty="0">
                <a:solidFill>
                  <a:srgbClr val="222222"/>
                </a:solidFill>
                <a:effectLst/>
              </a:rPr>
              <a:t>As most of the part of the testing process is automated, you can have a speedy and efficient process</a:t>
            </a:r>
          </a:p>
          <a:p>
            <a:pPr algn="l">
              <a:buFont typeface="Arial" panose="020B0604020202020204" pitchFamily="34" charset="0"/>
              <a:buChar char="•"/>
            </a:pPr>
            <a:r>
              <a:rPr lang="en-US" sz="2000" b="0" i="0" dirty="0">
                <a:solidFill>
                  <a:srgbClr val="222222"/>
                </a:solidFill>
                <a:effectLst/>
              </a:rPr>
              <a:t>Automation process can be recorded. This allows you to reuse and execute the same kind of testing operations</a:t>
            </a:r>
          </a:p>
          <a:p>
            <a:pPr algn="l">
              <a:buFont typeface="Arial" panose="020B0604020202020204" pitchFamily="34" charset="0"/>
              <a:buChar char="•"/>
            </a:pPr>
            <a:r>
              <a:rPr lang="en-US" sz="2000" b="0" i="0" dirty="0">
                <a:solidFill>
                  <a:srgbClr val="222222"/>
                </a:solidFill>
                <a:effectLst/>
              </a:rPr>
              <a:t>Automated testing is conducted using software tools, so it works without tiring and fatigue unlike humans in manual testing</a:t>
            </a:r>
          </a:p>
          <a:p>
            <a:pPr algn="l">
              <a:buFont typeface="Arial" panose="020B0604020202020204" pitchFamily="34" charset="0"/>
              <a:buChar char="•"/>
            </a:pPr>
            <a:r>
              <a:rPr lang="en-US" sz="2000" b="0" i="0" dirty="0">
                <a:solidFill>
                  <a:srgbClr val="222222"/>
                </a:solidFill>
                <a:effectLst/>
              </a:rPr>
              <a:t>It can easily increase productivity because it provides fast &amp; accurate testing result</a:t>
            </a:r>
          </a:p>
          <a:p>
            <a:pPr algn="l">
              <a:buFont typeface="Arial" panose="020B0604020202020204" pitchFamily="34" charset="0"/>
              <a:buChar char="•"/>
            </a:pPr>
            <a:r>
              <a:rPr lang="en-US" sz="2000" b="0" i="0" dirty="0">
                <a:solidFill>
                  <a:srgbClr val="222222"/>
                </a:solidFill>
                <a:effectLst/>
              </a:rPr>
              <a:t>Automated testing support various applications</a:t>
            </a:r>
          </a:p>
          <a:p>
            <a:pPr algn="l">
              <a:buFont typeface="Arial" panose="020B0604020202020204" pitchFamily="34" charset="0"/>
              <a:buChar char="•"/>
            </a:pPr>
            <a:r>
              <a:rPr lang="en-US" sz="2000" b="0" i="0" dirty="0">
                <a:solidFill>
                  <a:srgbClr val="222222"/>
                </a:solidFill>
                <a:effectLst/>
              </a:rPr>
              <a:t>Testing coverage can be increased because of automation testing tool never forget to check even the smallest unit</a:t>
            </a:r>
          </a:p>
          <a:p>
            <a:pPr algn="l"/>
            <a:endParaRPr lang="en-US" sz="2000" b="0" i="0" dirty="0">
              <a:solidFill>
                <a:srgbClr val="222222"/>
              </a:solidFill>
              <a:effectLst/>
            </a:endParaRPr>
          </a:p>
          <a:p>
            <a:pPr algn="l"/>
            <a:r>
              <a:rPr lang="en-US" sz="2000" b="1" i="0" dirty="0">
                <a:solidFill>
                  <a:srgbClr val="222222"/>
                </a:solidFill>
                <a:effectLst/>
              </a:rPr>
              <a:t>Cons of Automated Testing:</a:t>
            </a:r>
            <a:endParaRPr lang="en-US" sz="2000" b="0" i="0" dirty="0">
              <a:solidFill>
                <a:srgbClr val="222222"/>
              </a:solidFill>
              <a:effectLst/>
            </a:endParaRPr>
          </a:p>
          <a:p>
            <a:pPr algn="l">
              <a:buFont typeface="Arial" panose="020B0604020202020204" pitchFamily="34" charset="0"/>
              <a:buChar char="•"/>
            </a:pPr>
            <a:r>
              <a:rPr lang="en-US" sz="2000" b="0" i="0" dirty="0">
                <a:solidFill>
                  <a:srgbClr val="222222"/>
                </a:solidFill>
                <a:effectLst/>
              </a:rPr>
              <a:t>Without human element, it’s difficult to get insight into visual aspects of your UI like colors, font, sizes, contrast or button sizes.</a:t>
            </a:r>
          </a:p>
          <a:p>
            <a:pPr algn="l">
              <a:buFont typeface="Arial" panose="020B0604020202020204" pitchFamily="34" charset="0"/>
              <a:buChar char="•"/>
            </a:pPr>
            <a:r>
              <a:rPr lang="en-US" sz="2000" b="0" i="0" dirty="0">
                <a:solidFill>
                  <a:srgbClr val="222222"/>
                </a:solidFill>
                <a:effectLst/>
              </a:rPr>
              <a:t>The tools to run automation testing can be expensive, which may increase the cost of the testing project.</a:t>
            </a:r>
          </a:p>
          <a:p>
            <a:pPr algn="l">
              <a:buFont typeface="Arial" panose="020B0604020202020204" pitchFamily="34" charset="0"/>
              <a:buChar char="•"/>
            </a:pPr>
            <a:r>
              <a:rPr lang="en-US" sz="2000" b="0" i="0" dirty="0">
                <a:solidFill>
                  <a:srgbClr val="222222"/>
                </a:solidFill>
                <a:effectLst/>
              </a:rPr>
              <a:t>Automation testing tool is not yet foolproof. Every automation tool has their limitations which reduces the scope of automation.</a:t>
            </a:r>
          </a:p>
          <a:p>
            <a:pPr algn="l">
              <a:buFont typeface="Arial" panose="020B0604020202020204" pitchFamily="34" charset="0"/>
              <a:buChar char="•"/>
            </a:pPr>
            <a:r>
              <a:rPr lang="en-US" sz="2000" b="0" i="0" dirty="0">
                <a:solidFill>
                  <a:srgbClr val="222222"/>
                </a:solidFill>
                <a:effectLst/>
              </a:rPr>
              <a:t>Debugging the test script is another major issue in the automated testing. Test maintenance is costly.</a:t>
            </a:r>
          </a:p>
        </p:txBody>
      </p:sp>
    </p:spTree>
    <p:extLst>
      <p:ext uri="{BB962C8B-B14F-4D97-AF65-F5344CB8AC3E}">
        <p14:creationId xmlns:p14="http://schemas.microsoft.com/office/powerpoint/2010/main" val="366220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78DB79-8FFF-42F6-BA67-1A8F4F7CB5E6}"/>
              </a:ext>
            </a:extLst>
          </p:cNvPr>
          <p:cNvPicPr/>
          <p:nvPr/>
        </p:nvPicPr>
        <p:blipFill rotWithShape="1">
          <a:blip r:embed="rId2"/>
          <a:srcRect l="3732" t="7186" r="5705" b="18926"/>
          <a:stretch/>
        </p:blipFill>
        <p:spPr bwMode="auto">
          <a:xfrm>
            <a:off x="196948" y="0"/>
            <a:ext cx="1185906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21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6A0542-6FC2-40A8-9320-143C73B6BC5A}"/>
              </a:ext>
            </a:extLst>
          </p:cNvPr>
          <p:cNvPicPr/>
          <p:nvPr/>
        </p:nvPicPr>
        <p:blipFill rotWithShape="1">
          <a:blip r:embed="rId2"/>
          <a:srcRect l="1762" t="7739" r="1762" b="11552"/>
          <a:stretch/>
        </p:blipFill>
        <p:spPr bwMode="auto">
          <a:xfrm>
            <a:off x="140677" y="126609"/>
            <a:ext cx="11844997"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269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6AC1-7C59-4B99-A42C-98746DA5A4A4}"/>
              </a:ext>
            </a:extLst>
          </p:cNvPr>
          <p:cNvPicPr/>
          <p:nvPr/>
        </p:nvPicPr>
        <p:blipFill rotWithShape="1">
          <a:blip r:embed="rId2"/>
          <a:srcRect l="4144" t="7187" r="4277" b="14876"/>
          <a:stretch/>
        </p:blipFill>
        <p:spPr bwMode="auto">
          <a:xfrm>
            <a:off x="196947" y="0"/>
            <a:ext cx="1186442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906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EE2E8-7310-4690-944A-131C8C1FE0D7}"/>
              </a:ext>
            </a:extLst>
          </p:cNvPr>
          <p:cNvPicPr/>
          <p:nvPr/>
        </p:nvPicPr>
        <p:blipFill rotWithShape="1">
          <a:blip r:embed="rId2"/>
          <a:srcRect l="4664" t="7555" r="3105" b="15580"/>
          <a:stretch/>
        </p:blipFill>
        <p:spPr bwMode="auto">
          <a:xfrm>
            <a:off x="168812" y="126609"/>
            <a:ext cx="11901268" cy="6513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35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C9940-5CA6-4743-A7D7-449DBA50B590}"/>
              </a:ext>
            </a:extLst>
          </p:cNvPr>
          <p:cNvPicPr/>
          <p:nvPr/>
        </p:nvPicPr>
        <p:blipFill rotWithShape="1">
          <a:blip r:embed="rId2"/>
          <a:srcRect t="38880" b="10266"/>
          <a:stretch/>
        </p:blipFill>
        <p:spPr bwMode="auto">
          <a:xfrm>
            <a:off x="126609" y="126609"/>
            <a:ext cx="11915335"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83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1DFE9-C150-4B26-92EC-723DED08538C}"/>
              </a:ext>
            </a:extLst>
          </p:cNvPr>
          <p:cNvPicPr/>
          <p:nvPr/>
        </p:nvPicPr>
        <p:blipFill rotWithShape="1">
          <a:blip r:embed="rId2"/>
          <a:srcRect l="4351" t="6265" r="7822" b="16903"/>
          <a:stretch/>
        </p:blipFill>
        <p:spPr bwMode="auto">
          <a:xfrm>
            <a:off x="196948" y="70339"/>
            <a:ext cx="11887200" cy="65696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848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Test 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r>
              <a:rPr lang="en-US" sz="2000" b="1" dirty="0">
                <a:effectLst/>
              </a:rPr>
              <a:t>Why Automation is Important</a:t>
            </a:r>
          </a:p>
          <a:p>
            <a:r>
              <a:rPr lang="en-US" sz="2000" dirty="0">
                <a:effectLst/>
              </a:rPr>
              <a:t>Given the right tools, automating computer operations can be surprisingly easy and can reap major benefits. Understanding these benefits—and some obstacles—will help you develop support for an operations automation project. A recent study by a leading trade journal asked the question, “What do you see as the most important benefits of an automated or unattended computer center?” The primary benefits of operations automation cited most often were </a:t>
            </a:r>
            <a:r>
              <a:rPr lang="en-US" sz="2000" b="1" dirty="0">
                <a:effectLst/>
              </a:rPr>
              <a:t>cost reduction</a:t>
            </a:r>
            <a:r>
              <a:rPr lang="en-US" sz="2000" dirty="0">
                <a:effectLst/>
              </a:rPr>
              <a:t>, </a:t>
            </a:r>
            <a:r>
              <a:rPr lang="en-US" sz="2000" b="1" dirty="0">
                <a:effectLst/>
              </a:rPr>
              <a:t>productivity</a:t>
            </a:r>
            <a:r>
              <a:rPr lang="en-US" sz="2000" dirty="0">
                <a:effectLst/>
              </a:rPr>
              <a:t>, </a:t>
            </a:r>
            <a:r>
              <a:rPr lang="en-US" sz="2000" b="1" dirty="0">
                <a:effectLst/>
              </a:rPr>
              <a:t>availability</a:t>
            </a:r>
            <a:r>
              <a:rPr lang="en-US" sz="2000" dirty="0">
                <a:effectLst/>
              </a:rPr>
              <a:t>, </a:t>
            </a:r>
            <a:r>
              <a:rPr lang="en-US" sz="2000" b="1" dirty="0">
                <a:effectLst/>
              </a:rPr>
              <a:t>reliability</a:t>
            </a:r>
            <a:r>
              <a:rPr lang="en-US" sz="2000" dirty="0">
                <a:effectLst/>
              </a:rPr>
              <a:t>, and </a:t>
            </a:r>
            <a:r>
              <a:rPr lang="en-US" sz="2000" b="1" dirty="0">
                <a:effectLst/>
              </a:rPr>
              <a:t>performance</a:t>
            </a:r>
            <a:r>
              <a:rPr lang="en-US" sz="2000" dirty="0">
                <a:effectLst/>
              </a:rPr>
              <a:t>.</a:t>
            </a:r>
          </a:p>
          <a:p>
            <a:pPr>
              <a:buFont typeface="+mj-lt"/>
              <a:buAutoNum type="arabicPeriod"/>
            </a:pPr>
            <a:r>
              <a:rPr lang="en-US" sz="2000" dirty="0"/>
              <a:t>Reducing Operational Costs</a:t>
            </a:r>
            <a:endParaRPr lang="en-US" sz="2000" dirty="0">
              <a:effectLst/>
            </a:endParaRPr>
          </a:p>
          <a:p>
            <a:pPr>
              <a:buFont typeface="+mj-lt"/>
              <a:buAutoNum type="arabicPeriod"/>
            </a:pPr>
            <a:r>
              <a:rPr lang="en-US" sz="2000" dirty="0"/>
              <a:t>Increasing Productivity</a:t>
            </a:r>
            <a:endParaRPr lang="en-US" sz="2000" dirty="0">
              <a:effectLst/>
            </a:endParaRPr>
          </a:p>
          <a:p>
            <a:pPr>
              <a:buFont typeface="+mj-lt"/>
              <a:buAutoNum type="arabicPeriod"/>
            </a:pPr>
            <a:r>
              <a:rPr lang="en-US" sz="2000" dirty="0"/>
              <a:t>Ensuring High Availability</a:t>
            </a:r>
            <a:endParaRPr lang="en-US" sz="2000" dirty="0">
              <a:effectLst/>
            </a:endParaRPr>
          </a:p>
          <a:p>
            <a:pPr>
              <a:buFont typeface="+mj-lt"/>
              <a:buAutoNum type="arabicPeriod"/>
            </a:pPr>
            <a:r>
              <a:rPr lang="en-US" sz="2000" dirty="0"/>
              <a:t>Increasing Reliability</a:t>
            </a:r>
            <a:endParaRPr lang="en-US" sz="2000" dirty="0">
              <a:effectLst/>
            </a:endParaRPr>
          </a:p>
          <a:p>
            <a:pPr>
              <a:buFont typeface="+mj-lt"/>
              <a:buAutoNum type="arabicPeriod"/>
            </a:pPr>
            <a:r>
              <a:rPr lang="en-US" sz="2000" dirty="0"/>
              <a:t>Optimizing Performance</a:t>
            </a:r>
          </a:p>
          <a:p>
            <a:pPr>
              <a:buFont typeface="+mj-lt"/>
              <a:buAutoNum type="arabicPeriod"/>
            </a:pPr>
            <a:r>
              <a:rPr lang="en-US" sz="2000" dirty="0"/>
              <a:t>Time Saving</a:t>
            </a:r>
          </a:p>
          <a:p>
            <a:pPr>
              <a:buFont typeface="+mj-lt"/>
              <a:buAutoNum type="arabicPeriod"/>
            </a:pPr>
            <a:r>
              <a:rPr lang="en-US" sz="2000" dirty="0"/>
              <a:t>Enhance workflow efficiency</a:t>
            </a:r>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1163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7B05B-2419-4087-B1B9-CE934B268AFA}"/>
              </a:ext>
            </a:extLst>
          </p:cNvPr>
          <p:cNvPicPr/>
          <p:nvPr/>
        </p:nvPicPr>
        <p:blipFill rotWithShape="1">
          <a:blip r:embed="rId2"/>
          <a:srcRect t="6080" b="16893"/>
          <a:stretch/>
        </p:blipFill>
        <p:spPr bwMode="auto">
          <a:xfrm>
            <a:off x="126609" y="731520"/>
            <a:ext cx="11915336" cy="5922498"/>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Architecture</a:t>
            </a:r>
            <a:endParaRPr lang="en-GB" sz="3600" b="1" dirty="0">
              <a:solidFill>
                <a:srgbClr val="FF0000"/>
              </a:solidFill>
            </a:endParaRPr>
          </a:p>
        </p:txBody>
      </p:sp>
    </p:spTree>
    <p:extLst>
      <p:ext uri="{BB962C8B-B14F-4D97-AF65-F5344CB8AC3E}">
        <p14:creationId xmlns:p14="http://schemas.microsoft.com/office/powerpoint/2010/main" val="1042900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is Selenium IDE</a:t>
            </a:r>
            <a:endParaRPr lang="en-GB" sz="3600" b="1" dirty="0">
              <a:solidFill>
                <a:srgbClr val="FF0000"/>
              </a:solidFill>
            </a:endParaRPr>
          </a:p>
        </p:txBody>
      </p:sp>
      <p:pic>
        <p:nvPicPr>
          <p:cNvPr id="6" name="Picture 5">
            <a:extLst>
              <a:ext uri="{FF2B5EF4-FFF2-40B4-BE49-F238E27FC236}">
                <a16:creationId xmlns:a16="http://schemas.microsoft.com/office/drawing/2014/main" id="{12F57EBD-BC92-4567-B804-E27A519661B3}"/>
              </a:ext>
            </a:extLst>
          </p:cNvPr>
          <p:cNvPicPr/>
          <p:nvPr/>
        </p:nvPicPr>
        <p:blipFill rotWithShape="1">
          <a:blip r:embed="rId2"/>
          <a:srcRect l="1036" t="13266" r="2396" b="8223"/>
          <a:stretch/>
        </p:blipFill>
        <p:spPr bwMode="auto">
          <a:xfrm>
            <a:off x="145143" y="655894"/>
            <a:ext cx="11945257" cy="6020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53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a:t>
            </a:r>
            <a:endParaRPr lang="en-GB" sz="3600" b="1" dirty="0">
              <a:solidFill>
                <a:srgbClr val="FF0000"/>
              </a:solidFill>
            </a:endParaRPr>
          </a:p>
        </p:txBody>
      </p:sp>
      <p:pic>
        <p:nvPicPr>
          <p:cNvPr id="4" name="Picture 3">
            <a:extLst>
              <a:ext uri="{FF2B5EF4-FFF2-40B4-BE49-F238E27FC236}">
                <a16:creationId xmlns:a16="http://schemas.microsoft.com/office/drawing/2014/main" id="{420198BF-001F-413E-B489-2E53662294CD}"/>
              </a:ext>
            </a:extLst>
          </p:cNvPr>
          <p:cNvPicPr/>
          <p:nvPr/>
        </p:nvPicPr>
        <p:blipFill rotWithShape="1">
          <a:blip r:embed="rId2"/>
          <a:srcRect l="1139" t="13082" r="1674" b="11173"/>
          <a:stretch/>
        </p:blipFill>
        <p:spPr bwMode="auto">
          <a:xfrm>
            <a:off x="196948" y="829994"/>
            <a:ext cx="11859064" cy="59084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105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848E28BC-473B-4726-8A4E-8436E99862E3}"/>
              </a:ext>
            </a:extLst>
          </p:cNvPr>
          <p:cNvPicPr/>
          <p:nvPr/>
        </p:nvPicPr>
        <p:blipFill rotWithShape="1">
          <a:blip r:embed="rId2"/>
          <a:srcRect l="933" t="14740" r="2589" b="10991"/>
          <a:stretch/>
        </p:blipFill>
        <p:spPr bwMode="auto">
          <a:xfrm>
            <a:off x="168811" y="655894"/>
            <a:ext cx="11844997" cy="6026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2530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1FB0FCBF-B3CB-49B6-92A4-A923E2ABC84E}"/>
              </a:ext>
            </a:extLst>
          </p:cNvPr>
          <p:cNvPicPr/>
          <p:nvPr/>
        </p:nvPicPr>
        <p:blipFill rotWithShape="1">
          <a:blip r:embed="rId2"/>
          <a:srcRect l="1036" t="13822" r="2096" b="9533"/>
          <a:stretch/>
        </p:blipFill>
        <p:spPr bwMode="auto">
          <a:xfrm>
            <a:off x="126610" y="655894"/>
            <a:ext cx="12065390"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34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6" name="Picture 5">
            <a:extLst>
              <a:ext uri="{FF2B5EF4-FFF2-40B4-BE49-F238E27FC236}">
                <a16:creationId xmlns:a16="http://schemas.microsoft.com/office/drawing/2014/main" id="{E6BFF9A8-6378-4748-B0F8-A738B0962424}"/>
              </a:ext>
            </a:extLst>
          </p:cNvPr>
          <p:cNvPicPr/>
          <p:nvPr/>
        </p:nvPicPr>
        <p:blipFill rotWithShape="1">
          <a:blip r:embed="rId2"/>
          <a:srcRect l="725" t="13818" r="1671" b="13569"/>
          <a:stretch/>
        </p:blipFill>
        <p:spPr bwMode="auto">
          <a:xfrm>
            <a:off x="126609" y="773723"/>
            <a:ext cx="11957539" cy="5922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3281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Building Test - IDE</a:t>
            </a:r>
            <a:endParaRPr lang="en-GB" sz="3600" b="1" dirty="0">
              <a:solidFill>
                <a:srgbClr val="FF0000"/>
              </a:solidFill>
            </a:endParaRPr>
          </a:p>
        </p:txBody>
      </p:sp>
      <p:pic>
        <p:nvPicPr>
          <p:cNvPr id="4" name="Picture 3">
            <a:extLst>
              <a:ext uri="{FF2B5EF4-FFF2-40B4-BE49-F238E27FC236}">
                <a16:creationId xmlns:a16="http://schemas.microsoft.com/office/drawing/2014/main" id="{2DB0327C-A8D3-4482-8C1A-0A3B3F40DD6B}"/>
              </a:ext>
            </a:extLst>
          </p:cNvPr>
          <p:cNvPicPr/>
          <p:nvPr/>
        </p:nvPicPr>
        <p:blipFill rotWithShape="1">
          <a:blip r:embed="rId2"/>
          <a:srcRect l="1036" t="14556" r="1260" b="8607"/>
          <a:stretch/>
        </p:blipFill>
        <p:spPr bwMode="auto">
          <a:xfrm>
            <a:off x="140676" y="655894"/>
            <a:ext cx="11901269" cy="59981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477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Running Test Cases - IDE</a:t>
            </a:r>
            <a:endParaRPr lang="en-GB" sz="3600" b="1" dirty="0">
              <a:solidFill>
                <a:srgbClr val="FF0000"/>
              </a:solidFill>
            </a:endParaRPr>
          </a:p>
        </p:txBody>
      </p:sp>
      <p:pic>
        <p:nvPicPr>
          <p:cNvPr id="6" name="Picture 5">
            <a:extLst>
              <a:ext uri="{FF2B5EF4-FFF2-40B4-BE49-F238E27FC236}">
                <a16:creationId xmlns:a16="http://schemas.microsoft.com/office/drawing/2014/main" id="{1EB965D8-84B0-4EF0-8BA6-B1BA97512E03}"/>
              </a:ext>
            </a:extLst>
          </p:cNvPr>
          <p:cNvPicPr/>
          <p:nvPr/>
        </p:nvPicPr>
        <p:blipFill rotWithShape="1">
          <a:blip r:embed="rId2"/>
          <a:srcRect l="1036" t="14004" r="2386" b="11001"/>
          <a:stretch/>
        </p:blipFill>
        <p:spPr bwMode="auto">
          <a:xfrm>
            <a:off x="112542" y="698097"/>
            <a:ext cx="11943470"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688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1693-E747-4CB9-9CDC-CA2B47A776EB}"/>
              </a:ext>
            </a:extLst>
          </p:cNvPr>
          <p:cNvPicPr/>
          <p:nvPr/>
        </p:nvPicPr>
        <p:blipFill rotWithShape="1">
          <a:blip r:embed="rId2"/>
          <a:srcRect l="1037" t="17138" r="1557" b="10823"/>
          <a:stretch/>
        </p:blipFill>
        <p:spPr bwMode="auto">
          <a:xfrm>
            <a:off x="267286" y="655894"/>
            <a:ext cx="11643360" cy="6138802"/>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you cant do using IDE</a:t>
            </a:r>
            <a:endParaRPr lang="en-GB" sz="3600" b="1" dirty="0">
              <a:solidFill>
                <a:srgbClr val="FF0000"/>
              </a:solidFill>
            </a:endParaRPr>
          </a:p>
        </p:txBody>
      </p:sp>
    </p:spTree>
    <p:extLst>
      <p:ext uri="{BB962C8B-B14F-4D97-AF65-F5344CB8AC3E}">
        <p14:creationId xmlns:p14="http://schemas.microsoft.com/office/powerpoint/2010/main" val="70348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5311113" cy="3785652"/>
          </a:xfrm>
          <a:prstGeom prst="rect">
            <a:avLst/>
          </a:prstGeom>
          <a:noFill/>
        </p:spPr>
        <p:txBody>
          <a:bodyPr wrap="square">
            <a:spAutoFit/>
          </a:bodyPr>
          <a:lstStyle/>
          <a:p>
            <a:pPr algn="l"/>
            <a:r>
              <a:rPr lang="en-US" sz="2000" b="1" i="0" dirty="0">
                <a:solidFill>
                  <a:srgbClr val="222222"/>
                </a:solidFill>
                <a:effectLst/>
              </a:rPr>
              <a:t>Selenium </a:t>
            </a:r>
            <a:r>
              <a:rPr lang="en-US" sz="2000" b="1" i="0" dirty="0" err="1">
                <a:solidFill>
                  <a:srgbClr val="222222"/>
                </a:solidFill>
                <a:effectLst/>
              </a:rPr>
              <a:t>Webdriver</a:t>
            </a:r>
            <a:r>
              <a:rPr lang="en-US" sz="2000" b="0" i="0" dirty="0">
                <a:solidFill>
                  <a:srgbClr val="222222"/>
                </a:solidFill>
                <a:effectLst/>
              </a:rPr>
              <a:t> is an open-source collection of APIs which is used for testing web applications. The Selenium </a:t>
            </a:r>
            <a:r>
              <a:rPr lang="en-US" sz="2000" b="0" i="0" dirty="0" err="1">
                <a:solidFill>
                  <a:srgbClr val="222222"/>
                </a:solidFill>
                <a:effectLst/>
              </a:rPr>
              <a:t>Webdriver</a:t>
            </a:r>
            <a:r>
              <a:rPr lang="en-US" sz="2000" b="0" i="0" dirty="0">
                <a:solidFill>
                  <a:srgbClr val="222222"/>
                </a:solidFill>
                <a:effectLst/>
              </a:rPr>
              <a:t> tool is used for automating web application testing to verify that it works as expected or not. It mainly supports browsers like Firefox, Chrome, Safari and Internet Explorer. It also permits you to execute cross-browser testing.</a:t>
            </a:r>
          </a:p>
          <a:p>
            <a:pPr algn="l"/>
            <a:endParaRPr lang="en-US" sz="2000" b="0" i="0" dirty="0">
              <a:solidFill>
                <a:srgbClr val="222222"/>
              </a:solidFill>
              <a:effectLst/>
            </a:endParaRPr>
          </a:p>
          <a:p>
            <a:pPr algn="l"/>
            <a:r>
              <a:rPr lang="en-US" sz="2000" b="0" i="0" dirty="0">
                <a:solidFill>
                  <a:srgbClr val="222222"/>
                </a:solidFill>
                <a:effectLst/>
              </a:rPr>
              <a:t>WebDriver also enables you to </a:t>
            </a:r>
            <a:r>
              <a:rPr lang="en-US" sz="2000" b="1" i="0" dirty="0">
                <a:solidFill>
                  <a:srgbClr val="222222"/>
                </a:solidFill>
                <a:effectLst/>
              </a:rPr>
              <a:t>use a programming language</a:t>
            </a:r>
            <a:r>
              <a:rPr lang="en-US" sz="2000" b="0" i="0" dirty="0">
                <a:solidFill>
                  <a:srgbClr val="222222"/>
                </a:solidFill>
                <a:effectLst/>
              </a:rPr>
              <a:t> in creating your test scripts (not possible in Selenium IDE).</a:t>
            </a:r>
          </a:p>
        </p:txBody>
      </p:sp>
      <p:pic>
        <p:nvPicPr>
          <p:cNvPr id="1026" name="Picture 2" descr="Introduction to WebDriver &amp; Comparison with Selenium RC">
            <a:extLst>
              <a:ext uri="{FF2B5EF4-FFF2-40B4-BE49-F238E27FC236}">
                <a16:creationId xmlns:a16="http://schemas.microsoft.com/office/drawing/2014/main" id="{A4F2CCFA-FBC5-4C15-93FF-012E8A5DE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859" y="918143"/>
            <a:ext cx="4982026"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3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pPr algn="l"/>
            <a:r>
              <a:rPr lang="en-US" sz="2000" b="1" i="0" dirty="0">
                <a:solidFill>
                  <a:srgbClr val="222222"/>
                </a:solidFill>
                <a:effectLst/>
              </a:rPr>
              <a:t>What is Automation Testing?</a:t>
            </a:r>
          </a:p>
          <a:p>
            <a:pPr algn="l"/>
            <a:r>
              <a:rPr lang="en-US" sz="2000" b="1" i="0" dirty="0">
                <a:solidFill>
                  <a:srgbClr val="222222"/>
                </a:solidFill>
                <a:effectLst/>
              </a:rPr>
              <a:t>Automation Testing</a:t>
            </a:r>
            <a:r>
              <a:rPr lang="en-US" sz="2000" b="0" i="0" dirty="0">
                <a:solidFill>
                  <a:srgbClr val="222222"/>
                </a:solidFill>
                <a:effectLst/>
              </a:rPr>
              <a:t> is a software testing technique that performs using special automated testing software tools to execute a test case suite. On the contrary, Manual Testing is performed by a human sitting in front of a computer carefully executing the test steps.</a:t>
            </a:r>
          </a:p>
          <a:p>
            <a:pPr algn="l"/>
            <a:r>
              <a:rPr lang="en-US" sz="2000" b="0" i="0" dirty="0">
                <a:solidFill>
                  <a:srgbClr val="222222"/>
                </a:solidFill>
                <a:effectLst/>
              </a:rPr>
              <a:t>The automation testing software can also enter test data into the System Under Test, compare expected and actual results and generate detailed test reports. Software Test Automation demands considerable investments of money and resources.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42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11408900" cy="3785652"/>
          </a:xfrm>
          <a:prstGeom prst="rect">
            <a:avLst/>
          </a:prstGeom>
          <a:noFill/>
        </p:spPr>
        <p:txBody>
          <a:bodyPr wrap="square">
            <a:spAutoFit/>
          </a:bodyPr>
          <a:lstStyle/>
          <a:p>
            <a:pPr algn="l"/>
            <a:r>
              <a:rPr lang="en-US" sz="2000" b="0" i="0" dirty="0">
                <a:solidFill>
                  <a:srgbClr val="222222"/>
                </a:solidFill>
                <a:effectLst/>
              </a:rPr>
              <a:t>WebDriver is a tool for testing web applications </a:t>
            </a:r>
            <a:r>
              <a:rPr lang="en-US" sz="2000" b="1" i="0" dirty="0">
                <a:solidFill>
                  <a:srgbClr val="222222"/>
                </a:solidFill>
                <a:effectLst/>
              </a:rPr>
              <a:t>across different browsers</a:t>
            </a:r>
            <a:r>
              <a:rPr lang="en-US" sz="2000" b="0" i="0" dirty="0">
                <a:solidFill>
                  <a:srgbClr val="222222"/>
                </a:solidFill>
                <a:effectLst/>
              </a:rPr>
              <a:t> using different programming languages.</a:t>
            </a:r>
          </a:p>
          <a:p>
            <a:pPr algn="l"/>
            <a:r>
              <a:rPr lang="en-US" sz="2000" b="0" i="0" dirty="0">
                <a:solidFill>
                  <a:srgbClr val="222222"/>
                </a:solidFill>
                <a:effectLst/>
              </a:rPr>
              <a:t>You are now able to make powerful tests because WebDriver </a:t>
            </a:r>
            <a:r>
              <a:rPr lang="en-US" sz="2000" b="1" i="0" dirty="0">
                <a:solidFill>
                  <a:srgbClr val="222222"/>
                </a:solidFill>
                <a:effectLst/>
              </a:rPr>
              <a:t>allows you to use a programming language</a:t>
            </a:r>
            <a:r>
              <a:rPr lang="en-US" sz="2000" b="0" i="0" dirty="0">
                <a:solidFill>
                  <a:srgbClr val="222222"/>
                </a:solidFill>
                <a:effectLst/>
              </a:rPr>
              <a:t> of your choice in designing your tests.</a:t>
            </a:r>
          </a:p>
          <a:p>
            <a:pPr algn="l"/>
            <a:r>
              <a:rPr lang="en-US" sz="2000" b="0" i="0" dirty="0">
                <a:solidFill>
                  <a:srgbClr val="222222"/>
                </a:solidFill>
                <a:effectLst/>
              </a:rPr>
              <a:t>WebDriver is </a:t>
            </a:r>
            <a:r>
              <a:rPr lang="en-US" sz="2000" b="1" i="0" dirty="0">
                <a:solidFill>
                  <a:srgbClr val="222222"/>
                </a:solidFill>
                <a:effectLst/>
              </a:rPr>
              <a:t>faster than Selenium RC</a:t>
            </a:r>
            <a:r>
              <a:rPr lang="en-US" sz="2000" b="0" i="0" dirty="0">
                <a:solidFill>
                  <a:srgbClr val="222222"/>
                </a:solidFill>
                <a:effectLst/>
              </a:rPr>
              <a:t> because of its simpler architecture.</a:t>
            </a:r>
          </a:p>
          <a:p>
            <a:pPr algn="l"/>
            <a:r>
              <a:rPr lang="en-US" sz="2000" b="0" i="0" dirty="0">
                <a:solidFill>
                  <a:srgbClr val="222222"/>
                </a:solidFill>
                <a:effectLst/>
              </a:rPr>
              <a:t>WebDriver </a:t>
            </a:r>
            <a:r>
              <a:rPr lang="en-US" sz="2000" b="1" i="0" dirty="0">
                <a:solidFill>
                  <a:srgbClr val="222222"/>
                </a:solidFill>
                <a:effectLst/>
              </a:rPr>
              <a:t>directly talks to the browser</a:t>
            </a:r>
            <a:r>
              <a:rPr lang="en-US" sz="2000" b="0" i="0" dirty="0">
                <a:solidFill>
                  <a:srgbClr val="222222"/>
                </a:solidFill>
                <a:effectLst/>
              </a:rPr>
              <a:t> while Selenium RC needs the help of the RC Server in order to do so.</a:t>
            </a:r>
          </a:p>
          <a:p>
            <a:pPr algn="l"/>
            <a:r>
              <a:rPr lang="en-US" sz="2000" b="0" i="0" dirty="0">
                <a:solidFill>
                  <a:srgbClr val="222222"/>
                </a:solidFill>
                <a:effectLst/>
              </a:rPr>
              <a:t>WebDriver’s API is more</a:t>
            </a:r>
            <a:r>
              <a:rPr lang="en-US" sz="2000" b="1" i="0" dirty="0">
                <a:solidFill>
                  <a:srgbClr val="222222"/>
                </a:solidFill>
                <a:effectLst/>
              </a:rPr>
              <a:t> concise</a:t>
            </a:r>
            <a:r>
              <a:rPr lang="en-US" sz="2000" b="0" i="0" dirty="0">
                <a:solidFill>
                  <a:srgbClr val="222222"/>
                </a:solidFill>
                <a:effectLst/>
              </a:rPr>
              <a:t> than Selenium RC’s.</a:t>
            </a:r>
          </a:p>
          <a:p>
            <a:pPr algn="l"/>
            <a:r>
              <a:rPr lang="en-US" sz="2000" b="0" i="0" dirty="0">
                <a:solidFill>
                  <a:srgbClr val="222222"/>
                </a:solidFill>
                <a:effectLst/>
              </a:rPr>
              <a:t>WebDriver </a:t>
            </a:r>
            <a:r>
              <a:rPr lang="en-US" sz="2000" b="1" i="0" dirty="0">
                <a:solidFill>
                  <a:srgbClr val="222222"/>
                </a:solidFill>
                <a:effectLst/>
              </a:rPr>
              <a:t>can support </a:t>
            </a:r>
            <a:r>
              <a:rPr lang="en-US" sz="2000" b="1" i="0" dirty="0" err="1">
                <a:solidFill>
                  <a:srgbClr val="222222"/>
                </a:solidFill>
                <a:effectLst/>
              </a:rPr>
              <a:t>HtmlUnit</a:t>
            </a:r>
            <a:r>
              <a:rPr lang="en-US" sz="2000" b="0" i="0" dirty="0">
                <a:solidFill>
                  <a:srgbClr val="222222"/>
                </a:solidFill>
                <a:effectLst/>
              </a:rPr>
              <a:t> while Selenium RC cannot.</a:t>
            </a:r>
          </a:p>
          <a:p>
            <a:pPr algn="l"/>
            <a:r>
              <a:rPr lang="en-US" sz="2000" b="0" i="0" dirty="0">
                <a:solidFill>
                  <a:srgbClr val="222222"/>
                </a:solidFill>
                <a:effectLst/>
              </a:rPr>
              <a:t>The only drawbacks of WebDriver are:</a:t>
            </a:r>
          </a:p>
          <a:p>
            <a:pPr marL="742950" lvl="1" indent="-285750" algn="l">
              <a:buFont typeface="Arial" panose="020B0604020202020204" pitchFamily="34" charset="0"/>
              <a:buChar char="•"/>
            </a:pPr>
            <a:r>
              <a:rPr lang="en-US" sz="2000" b="0" i="0" dirty="0">
                <a:solidFill>
                  <a:srgbClr val="222222"/>
                </a:solidFill>
                <a:effectLst/>
              </a:rPr>
              <a:t>It </a:t>
            </a:r>
            <a:r>
              <a:rPr lang="en-US" sz="2000" b="1" i="0" dirty="0">
                <a:solidFill>
                  <a:srgbClr val="222222"/>
                </a:solidFill>
                <a:effectLst/>
              </a:rPr>
              <a:t>cannot readily support new browsers</a:t>
            </a:r>
            <a:r>
              <a:rPr lang="en-US" sz="2000" b="0" i="0" dirty="0">
                <a:solidFill>
                  <a:srgbClr val="222222"/>
                </a:solidFill>
                <a:effectLst/>
              </a:rPr>
              <a:t>, but Selenium RC can.</a:t>
            </a:r>
          </a:p>
          <a:p>
            <a:pPr marL="742950" lvl="1" indent="-285750" algn="l">
              <a:buFont typeface="Arial" panose="020B0604020202020204" pitchFamily="34" charset="0"/>
              <a:buChar char="•"/>
            </a:pPr>
            <a:r>
              <a:rPr lang="en-US" sz="2000" b="0" i="0" dirty="0">
                <a:solidFill>
                  <a:srgbClr val="222222"/>
                </a:solidFill>
                <a:effectLst/>
              </a:rPr>
              <a:t>It </a:t>
            </a:r>
            <a:r>
              <a:rPr lang="en-US" sz="2000" b="1" i="0" dirty="0">
                <a:solidFill>
                  <a:srgbClr val="222222"/>
                </a:solidFill>
                <a:effectLst/>
              </a:rPr>
              <a:t>does not have a built-in command</a:t>
            </a:r>
            <a:r>
              <a:rPr lang="en-US" sz="2000" b="0" i="0" dirty="0">
                <a:solidFill>
                  <a:srgbClr val="222222"/>
                </a:solidFill>
                <a:effectLst/>
              </a:rPr>
              <a:t> for automatic generation of test results.</a:t>
            </a:r>
          </a:p>
          <a:p>
            <a:pPr algn="l"/>
            <a:endParaRPr lang="en-US" sz="2000" b="0" i="0" dirty="0">
              <a:solidFill>
                <a:srgbClr val="222222"/>
              </a:solidFill>
              <a:effectLst/>
            </a:endParaRPr>
          </a:p>
        </p:txBody>
      </p:sp>
    </p:spTree>
    <p:extLst>
      <p:ext uri="{BB962C8B-B14F-4D97-AF65-F5344CB8AC3E}">
        <p14:creationId xmlns:p14="http://schemas.microsoft.com/office/powerpoint/2010/main" val="113297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RC Vs WebDriver</a:t>
            </a:r>
            <a:endParaRPr lang="en-GB" sz="3600" b="1" dirty="0">
              <a:solidFill>
                <a:srgbClr val="FF0000"/>
              </a:solidFill>
            </a:endParaRPr>
          </a:p>
        </p:txBody>
      </p:sp>
      <p:pic>
        <p:nvPicPr>
          <p:cNvPr id="2050" name="Picture 2" descr="Introduction to WebDriver &amp; Comparison with Selenium RC">
            <a:extLst>
              <a:ext uri="{FF2B5EF4-FFF2-40B4-BE49-F238E27FC236}">
                <a16:creationId xmlns:a16="http://schemas.microsoft.com/office/drawing/2014/main" id="{96D79B6D-9EA5-4F98-8E6F-181375AF1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28" y="3429000"/>
            <a:ext cx="3876675" cy="3362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WebDriver &amp; Comparison with Selenium RC">
            <a:extLst>
              <a:ext uri="{FF2B5EF4-FFF2-40B4-BE49-F238E27FC236}">
                <a16:creationId xmlns:a16="http://schemas.microsoft.com/office/drawing/2014/main" id="{6F66330F-724F-4B33-9212-C5157442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812" y="3194760"/>
            <a:ext cx="3971925" cy="36632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tion to WebDriver &amp; Comparison with Selenium RC">
            <a:extLst>
              <a:ext uri="{FF2B5EF4-FFF2-40B4-BE49-F238E27FC236}">
                <a16:creationId xmlns:a16="http://schemas.microsoft.com/office/drawing/2014/main" id="{8B0C52A4-1AFA-49F3-BF46-D307B8A4A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665" y="1354505"/>
            <a:ext cx="1794727" cy="1459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roduction to WebDriver &amp; Comparison with Selenium RC">
            <a:extLst>
              <a:ext uri="{FF2B5EF4-FFF2-40B4-BE49-F238E27FC236}">
                <a16:creationId xmlns:a16="http://schemas.microsoft.com/office/drawing/2014/main" id="{8FFEA323-FB4B-4258-BE70-0F9004BF0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0275" y="1352422"/>
            <a:ext cx="1628247" cy="17329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WebDriver &amp; Comparison with Selenium RC">
            <a:extLst>
              <a:ext uri="{FF2B5EF4-FFF2-40B4-BE49-F238E27FC236}">
                <a16:creationId xmlns:a16="http://schemas.microsoft.com/office/drawing/2014/main" id="{EF641AF1-6D27-4E66-B93E-2EA7E27FA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56" y="1054001"/>
            <a:ext cx="2457450" cy="30047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roduction to WebDriver &amp; Comparison with Selenium RC">
            <a:extLst>
              <a:ext uri="{FF2B5EF4-FFF2-40B4-BE49-F238E27FC236}">
                <a16:creationId xmlns:a16="http://schemas.microsoft.com/office/drawing/2014/main" id="{44EDC5EC-08EC-47BD-9063-59E9F55EFB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176" y="1243003"/>
            <a:ext cx="268605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9BE8FC-5D45-4675-858E-680EAB08B6FF}"/>
              </a:ext>
            </a:extLst>
          </p:cNvPr>
          <p:cNvSpPr txBox="1"/>
          <p:nvPr/>
        </p:nvSpPr>
        <p:spPr>
          <a:xfrm>
            <a:off x="1794866" y="635867"/>
            <a:ext cx="2214425"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WebDriver</a:t>
            </a:r>
            <a:endParaRPr lang="en-GB" sz="2400" b="1" dirty="0">
              <a:solidFill>
                <a:srgbClr val="0070C0"/>
              </a:solidFill>
              <a:latin typeface="Source Sans Pro" panose="020B0503030403020204" pitchFamily="34" charset="0"/>
            </a:endParaRPr>
          </a:p>
        </p:txBody>
      </p:sp>
      <p:sp>
        <p:nvSpPr>
          <p:cNvPr id="13" name="TextBox 12">
            <a:extLst>
              <a:ext uri="{FF2B5EF4-FFF2-40B4-BE49-F238E27FC236}">
                <a16:creationId xmlns:a16="http://schemas.microsoft.com/office/drawing/2014/main" id="{AC643982-D740-485A-8757-1836E81B2799}"/>
              </a:ext>
            </a:extLst>
          </p:cNvPr>
          <p:cNvSpPr txBox="1"/>
          <p:nvPr/>
        </p:nvSpPr>
        <p:spPr>
          <a:xfrm>
            <a:off x="8227767" y="671920"/>
            <a:ext cx="3195199"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RC – Remote Control</a:t>
            </a:r>
            <a:endParaRPr lang="en-GB" sz="2400" b="1" dirty="0">
              <a:solidFill>
                <a:srgbClr val="0070C0"/>
              </a:solidFill>
              <a:latin typeface="Source Sans Pro" panose="020B0503030403020204" pitchFamily="34" charset="0"/>
            </a:endParaRPr>
          </a:p>
        </p:txBody>
      </p:sp>
    </p:spTree>
    <p:extLst>
      <p:ext uri="{BB962C8B-B14F-4D97-AF65-F5344CB8AC3E}">
        <p14:creationId xmlns:p14="http://schemas.microsoft.com/office/powerpoint/2010/main" val="205021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Locators</a:t>
            </a:r>
            <a:endParaRPr lang="en-GB" sz="3600" b="1" dirty="0">
              <a:solidFill>
                <a:srgbClr val="FF0000"/>
              </a:solidFill>
            </a:endParaRPr>
          </a:p>
        </p:txBody>
      </p:sp>
      <p:pic>
        <p:nvPicPr>
          <p:cNvPr id="3074" name="Picture 2" descr="locators which are used in Selenium web driver">
            <a:extLst>
              <a:ext uri="{FF2B5EF4-FFF2-40B4-BE49-F238E27FC236}">
                <a16:creationId xmlns:a16="http://schemas.microsoft.com/office/drawing/2014/main" id="{9DC4D5AC-2535-4B1F-B379-042336F16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655894"/>
            <a:ext cx="11704320" cy="596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36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IDE vs RC vs WebDriver</a:t>
            </a:r>
            <a:endParaRPr lang="en-GB" sz="3600" b="1" dirty="0">
              <a:solidFill>
                <a:srgbClr val="FF0000"/>
              </a:solidFill>
            </a:endParaRPr>
          </a:p>
        </p:txBody>
      </p:sp>
      <p:graphicFrame>
        <p:nvGraphicFramePr>
          <p:cNvPr id="2" name="Table 1">
            <a:extLst>
              <a:ext uri="{FF2B5EF4-FFF2-40B4-BE49-F238E27FC236}">
                <a16:creationId xmlns:a16="http://schemas.microsoft.com/office/drawing/2014/main" id="{D477C948-0A5F-4DD0-9340-612E1B3E072A}"/>
              </a:ext>
            </a:extLst>
          </p:cNvPr>
          <p:cNvGraphicFramePr>
            <a:graphicFrameLocks noGrp="1"/>
          </p:cNvGraphicFramePr>
          <p:nvPr>
            <p:extLst>
              <p:ext uri="{D42A27DB-BD31-4B8C-83A1-F6EECF244321}">
                <p14:modId xmlns:p14="http://schemas.microsoft.com/office/powerpoint/2010/main" val="36741318"/>
              </p:ext>
            </p:extLst>
          </p:nvPr>
        </p:nvGraphicFramePr>
        <p:xfrm>
          <a:off x="281354" y="893706"/>
          <a:ext cx="11732454" cy="5461827"/>
        </p:xfrm>
        <a:graphic>
          <a:graphicData uri="http://schemas.openxmlformats.org/drawingml/2006/table">
            <a:tbl>
              <a:tblPr/>
              <a:tblGrid>
                <a:gridCol w="3910818">
                  <a:extLst>
                    <a:ext uri="{9D8B030D-6E8A-4147-A177-3AD203B41FA5}">
                      <a16:colId xmlns:a16="http://schemas.microsoft.com/office/drawing/2014/main" val="2370208538"/>
                    </a:ext>
                  </a:extLst>
                </a:gridCol>
                <a:gridCol w="3910818">
                  <a:extLst>
                    <a:ext uri="{9D8B030D-6E8A-4147-A177-3AD203B41FA5}">
                      <a16:colId xmlns:a16="http://schemas.microsoft.com/office/drawing/2014/main" val="913011601"/>
                    </a:ext>
                  </a:extLst>
                </a:gridCol>
                <a:gridCol w="3910818">
                  <a:extLst>
                    <a:ext uri="{9D8B030D-6E8A-4147-A177-3AD203B41FA5}">
                      <a16:colId xmlns:a16="http://schemas.microsoft.com/office/drawing/2014/main" val="907155459"/>
                    </a:ext>
                  </a:extLst>
                </a:gridCol>
              </a:tblGrid>
              <a:tr h="520131">
                <a:tc>
                  <a:txBody>
                    <a:bodyPr/>
                    <a:lstStyle/>
                    <a:p>
                      <a:pPr algn="ctr"/>
                      <a:r>
                        <a:rPr lang="en-US" sz="1600" b="1" dirty="0">
                          <a:effectLst/>
                        </a:rPr>
                        <a:t>IDE</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RC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WebDriver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29934873"/>
                  </a:ext>
                </a:extLst>
              </a:tr>
              <a:tr h="520131">
                <a:tc>
                  <a:txBody>
                    <a:bodyPr/>
                    <a:lstStyle/>
                    <a:p>
                      <a:pPr algn="l"/>
                      <a:r>
                        <a:rPr lang="en-US" sz="1600" b="0" dirty="0">
                          <a:effectLst/>
                        </a:rPr>
                        <a:t>It only works in Mozilla browser.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45133697"/>
                  </a:ext>
                </a:extLst>
              </a:tr>
              <a:tr h="291781">
                <a:tc>
                  <a:txBody>
                    <a:bodyPr/>
                    <a:lstStyle/>
                    <a:p>
                      <a:pPr algn="l"/>
                      <a:r>
                        <a:rPr lang="en-US" sz="1600" b="0">
                          <a:effectLst/>
                        </a:rPr>
                        <a:t>It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20648623"/>
                  </a:ext>
                </a:extLst>
              </a:tr>
              <a:tr h="520131">
                <a:tc>
                  <a:txBody>
                    <a:bodyPr/>
                    <a:lstStyle/>
                    <a:p>
                      <a:pPr algn="l"/>
                      <a:r>
                        <a:rPr lang="en-US" sz="1600" b="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40839615"/>
                  </a:ext>
                </a:extLst>
              </a:tr>
              <a:tr h="520131">
                <a:tc>
                  <a:txBody>
                    <a:bodyPr/>
                    <a:lstStyle/>
                    <a:p>
                      <a:pPr algn="l"/>
                      <a:r>
                        <a:rPr lang="en-US" sz="1600" b="0">
                          <a:effectLst/>
                        </a:rPr>
                        <a:t>It is a GUI Plug-in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is standalone java program which allow you to run Html test suites.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actual core API which has binding in a range of languages.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81979839"/>
                  </a:ext>
                </a:extLst>
              </a:tr>
              <a:tr h="291781">
                <a:tc>
                  <a:txBody>
                    <a:bodyPr/>
                    <a:lstStyle/>
                    <a:p>
                      <a:pPr algn="l"/>
                      <a:r>
                        <a:rPr lang="en-US" sz="1600" b="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Interacts natively with browser application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10225927"/>
                  </a:ext>
                </a:extLst>
              </a:tr>
              <a:tr h="534124">
                <a:tc>
                  <a:txBody>
                    <a:bodyPr/>
                    <a:lstStyle/>
                    <a:p>
                      <a:pPr algn="l"/>
                      <a:r>
                        <a:rPr lang="en-US" sz="1600" b="0" dirty="0">
                          <a:effectLst/>
                        </a:rPr>
                        <a:t>Very simple to use as it is record &amp;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is easy and small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As compared to RC, it is bit complex and large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69677512"/>
                  </a:ext>
                </a:extLst>
              </a:tr>
              <a:tr h="291781">
                <a:tc>
                  <a:txBody>
                    <a:bodyPr/>
                    <a:lstStyle/>
                    <a:p>
                      <a:pPr algn="l"/>
                      <a:r>
                        <a:rPr lang="en-US" sz="1600" b="0">
                          <a:effectLst/>
                        </a:rPr>
                        <a:t>It is not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less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entirely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08348960"/>
                  </a:ext>
                </a:extLst>
              </a:tr>
              <a:tr h="291781">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04068547"/>
                  </a:ext>
                </a:extLst>
              </a:tr>
              <a:tr h="405956">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No need to append full </a:t>
                      </a:r>
                      <a:r>
                        <a:rPr lang="en-US" sz="1600" b="0" dirty="0" err="1">
                          <a:effectLst/>
                        </a:rPr>
                        <a:t>xpath</a:t>
                      </a:r>
                      <a:r>
                        <a:rPr lang="en-US" sz="1600" b="0" dirty="0">
                          <a:effectLst/>
                        </a:rPr>
                        <a:t> with ‘</a:t>
                      </a:r>
                      <a:r>
                        <a:rPr lang="en-US" sz="1600" b="0" dirty="0" err="1">
                          <a:effectLst/>
                        </a:rPr>
                        <a:t>xpath</a:t>
                      </a:r>
                      <a:r>
                        <a:rPr lang="en-US" sz="1600" b="0" dirty="0">
                          <a:effectLst/>
                        </a:rPr>
                        <a:t>=\\’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98301522"/>
                  </a:ext>
                </a:extLst>
              </a:tr>
              <a:tr h="405956">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the implementation of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63445163"/>
                  </a:ext>
                </a:extLst>
              </a:tr>
              <a:tr h="405956">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 to test </a:t>
                      </a:r>
                      <a:r>
                        <a:rPr lang="en-US" sz="1600" b="0" dirty="0" err="1">
                          <a:effectLst/>
                        </a:rPr>
                        <a:t>iphone</a:t>
                      </a:r>
                      <a:r>
                        <a:rPr lang="en-US" sz="1600" b="0" dirty="0">
                          <a:effectLst/>
                        </a:rPr>
                        <a:t>/Android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46234787"/>
                  </a:ext>
                </a:extLst>
              </a:tr>
            </a:tbl>
          </a:graphicData>
        </a:graphic>
      </p:graphicFrame>
    </p:spTree>
    <p:extLst>
      <p:ext uri="{BB962C8B-B14F-4D97-AF65-F5344CB8AC3E}">
        <p14:creationId xmlns:p14="http://schemas.microsoft.com/office/powerpoint/2010/main" val="226573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4" name="Picture 3">
            <a:extLst>
              <a:ext uri="{FF2B5EF4-FFF2-40B4-BE49-F238E27FC236}">
                <a16:creationId xmlns:a16="http://schemas.microsoft.com/office/drawing/2014/main" id="{8C926FA7-C26D-4F61-98D3-D5A56A67ED99}"/>
              </a:ext>
            </a:extLst>
          </p:cNvPr>
          <p:cNvPicPr/>
          <p:nvPr/>
        </p:nvPicPr>
        <p:blipFill rotWithShape="1">
          <a:blip r:embed="rId2"/>
          <a:srcRect l="12536" t="11976" r="14218" b="22782"/>
          <a:stretch/>
        </p:blipFill>
        <p:spPr bwMode="auto">
          <a:xfrm>
            <a:off x="126610" y="655894"/>
            <a:ext cx="11957538"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096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A040CD04-0BCF-44FD-9FE6-BC66A4FF6B27}"/>
              </a:ext>
            </a:extLst>
          </p:cNvPr>
          <p:cNvPicPr/>
          <p:nvPr/>
        </p:nvPicPr>
        <p:blipFill rotWithShape="1">
          <a:blip r:embed="rId2"/>
          <a:srcRect l="7462" t="7556" r="8301" b="21878"/>
          <a:stretch/>
        </p:blipFill>
        <p:spPr bwMode="auto">
          <a:xfrm>
            <a:off x="126609" y="655894"/>
            <a:ext cx="11915336"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412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E59B1C62-40A5-4279-8E0A-53922C94ECB8}"/>
              </a:ext>
            </a:extLst>
          </p:cNvPr>
          <p:cNvPicPr/>
          <p:nvPr/>
        </p:nvPicPr>
        <p:blipFill rotWithShape="1">
          <a:blip r:embed="rId2"/>
          <a:srcRect l="13056" t="12349" r="13069" b="22984"/>
          <a:stretch/>
        </p:blipFill>
        <p:spPr bwMode="auto">
          <a:xfrm>
            <a:off x="140678" y="655894"/>
            <a:ext cx="11915334" cy="6012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601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fontScale="90000"/>
          </a:bodyPr>
          <a:lstStyle/>
          <a:p>
            <a:br>
              <a:rPr lang="en-US" sz="3600" b="1" dirty="0">
                <a:solidFill>
                  <a:srgbClr val="FF0000"/>
                </a:solidFill>
              </a:rPr>
            </a:br>
            <a:r>
              <a:rPr lang="en-US" sz="3600" b="1" dirty="0">
                <a:solidFill>
                  <a:srgbClr val="FF0000"/>
                </a:solidFill>
              </a:rPr>
              <a:t>What is 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5324535"/>
          </a:xfrm>
          <a:prstGeom prst="rect">
            <a:avLst/>
          </a:prstGeom>
          <a:noFill/>
        </p:spPr>
        <p:txBody>
          <a:bodyPr wrap="square">
            <a:spAutoFit/>
          </a:bodyPr>
          <a:lstStyle/>
          <a:p>
            <a:pPr algn="l"/>
            <a:r>
              <a:rPr lang="en-US" sz="2000" b="1" i="0" dirty="0">
                <a:solidFill>
                  <a:srgbClr val="222222"/>
                </a:solidFill>
                <a:effectLst/>
              </a:rPr>
              <a:t>Selenium Grid</a:t>
            </a:r>
            <a:r>
              <a:rPr lang="en-US" sz="2000" b="0" i="0" dirty="0">
                <a:solidFill>
                  <a:srgbClr val="222222"/>
                </a:solidFill>
                <a:effectLst/>
              </a:rPr>
              <a:t> is a part of the Selenium Suite that specializes in running multiple tests across different browsers, operating systems, and machines in parallel. It is achieved by routing the commands of remote browser instances where a server acts as a hub. A user needs to configure the remote server in order to execute the tests.</a:t>
            </a:r>
          </a:p>
          <a:p>
            <a:pPr algn="l"/>
            <a:endParaRPr lang="en-US" sz="2000" dirty="0">
              <a:solidFill>
                <a:srgbClr val="222222"/>
              </a:solidFill>
            </a:endParaRPr>
          </a:p>
          <a:p>
            <a:pPr algn="l"/>
            <a:r>
              <a:rPr lang="en-US" sz="2000" b="0" i="0" dirty="0">
                <a:solidFill>
                  <a:srgbClr val="222222"/>
                </a:solidFill>
                <a:effectLst/>
              </a:rPr>
              <a:t>Selenium Grid uses a hub-node concept where you only run the test on a single machine called a </a:t>
            </a:r>
            <a:r>
              <a:rPr lang="en-US" sz="2000" b="1" i="0" dirty="0">
                <a:solidFill>
                  <a:srgbClr val="222222"/>
                </a:solidFill>
                <a:effectLst/>
              </a:rPr>
              <a:t>hub</a:t>
            </a:r>
            <a:r>
              <a:rPr lang="en-US" sz="2000" b="0" i="0" dirty="0">
                <a:solidFill>
                  <a:srgbClr val="222222"/>
                </a:solidFill>
                <a:effectLst/>
              </a:rPr>
              <a:t>, but the execution will be done by different machines called </a:t>
            </a:r>
            <a:r>
              <a:rPr lang="en-US" sz="2000" b="1" i="0" dirty="0">
                <a:solidFill>
                  <a:srgbClr val="222222"/>
                </a:solidFill>
                <a:effectLst/>
              </a:rPr>
              <a:t>nodes</a:t>
            </a:r>
            <a:r>
              <a:rPr lang="en-US" sz="2000" b="0" i="0" dirty="0">
                <a:solidFill>
                  <a:srgbClr val="222222"/>
                </a:solidFill>
                <a:effectLst/>
              </a:rPr>
              <a:t>. </a:t>
            </a:r>
          </a:p>
          <a:p>
            <a:pPr algn="l"/>
            <a:endParaRPr lang="en-US" sz="2000" dirty="0">
              <a:solidFill>
                <a:srgbClr val="222222"/>
              </a:solidFill>
            </a:endParaRPr>
          </a:p>
          <a:p>
            <a:pPr algn="l"/>
            <a:endParaRPr lang="en-US" sz="2000" b="0" i="0" dirty="0">
              <a:solidFill>
                <a:srgbClr val="222222"/>
              </a:solidFill>
              <a:effectLst/>
            </a:endParaRPr>
          </a:p>
          <a:p>
            <a:pPr algn="l"/>
            <a:r>
              <a:rPr lang="en-US" sz="2000" b="1" i="0" dirty="0">
                <a:solidFill>
                  <a:srgbClr val="222222"/>
                </a:solidFill>
                <a:effectLst/>
              </a:rPr>
              <a:t>When to Use Selenium Grid?</a:t>
            </a:r>
          </a:p>
          <a:p>
            <a:pPr algn="l"/>
            <a:r>
              <a:rPr lang="en-US" sz="2000" b="0" i="0" dirty="0">
                <a:solidFill>
                  <a:srgbClr val="222222"/>
                </a:solidFill>
                <a:effectLst/>
              </a:rPr>
              <a:t>You should use Selenium Grid when you want to do either one or both of following:</a:t>
            </a:r>
          </a:p>
          <a:p>
            <a:pPr algn="l">
              <a:buFont typeface="Arial" panose="020B0604020202020204" pitchFamily="34" charset="0"/>
              <a:buChar char="•"/>
            </a:pPr>
            <a:r>
              <a:rPr lang="en-US" sz="2000" b="1" i="0" dirty="0">
                <a:solidFill>
                  <a:srgbClr val="222222"/>
                </a:solidFill>
                <a:effectLst/>
              </a:rPr>
              <a:t>Run your tests against different browsers, operating systems, and machines all at the same time. </a:t>
            </a:r>
            <a:r>
              <a:rPr lang="en-US" sz="2000" b="0" i="0" dirty="0">
                <a:solidFill>
                  <a:srgbClr val="222222"/>
                </a:solidFill>
                <a:effectLst/>
              </a:rPr>
              <a:t>This will ensure that the application you are</a:t>
            </a:r>
            <a:r>
              <a:rPr lang="en-US" sz="2000" dirty="0">
                <a:solidFill>
                  <a:srgbClr val="222222"/>
                </a:solidFill>
              </a:rPr>
              <a:t> Testing </a:t>
            </a:r>
            <a:r>
              <a:rPr lang="en-US" sz="2000" b="0" i="0" dirty="0">
                <a:solidFill>
                  <a:srgbClr val="222222"/>
                </a:solidFill>
                <a:effectLst/>
              </a:rPr>
              <a:t>is fully compatible with a wide range of browser-O.S combinations.</a:t>
            </a:r>
          </a:p>
          <a:p>
            <a:pPr algn="l">
              <a:buFont typeface="Arial" panose="020B0604020202020204" pitchFamily="34" charset="0"/>
              <a:buChar char="•"/>
            </a:pPr>
            <a:r>
              <a:rPr lang="en-US" sz="2000" b="1" i="0" dirty="0">
                <a:solidFill>
                  <a:srgbClr val="222222"/>
                </a:solidFill>
                <a:effectLst/>
              </a:rPr>
              <a:t>Save time in the execution of your test suites</a:t>
            </a:r>
            <a:r>
              <a:rPr lang="en-US" sz="2000" b="0" i="0" dirty="0">
                <a:solidFill>
                  <a:srgbClr val="222222"/>
                </a:solidFill>
                <a:effectLst/>
              </a:rPr>
              <a:t>. If you set up Selenium Grid to run, say, 4 tests at a time, then you would be able to finish the whole suite around 4 times faster.</a:t>
            </a:r>
          </a:p>
          <a:p>
            <a:pPr algn="l"/>
            <a:endParaRPr lang="en-US" sz="2000" b="0" i="0" dirty="0">
              <a:solidFill>
                <a:srgbClr val="222222"/>
              </a:solidFill>
              <a:effectLst/>
            </a:endParaRPr>
          </a:p>
        </p:txBody>
      </p:sp>
    </p:spTree>
    <p:extLst>
      <p:ext uri="{BB962C8B-B14F-4D97-AF65-F5344CB8AC3E}">
        <p14:creationId xmlns:p14="http://schemas.microsoft.com/office/powerpoint/2010/main" val="3417961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4" name="Picture 3">
            <a:extLst>
              <a:ext uri="{FF2B5EF4-FFF2-40B4-BE49-F238E27FC236}">
                <a16:creationId xmlns:a16="http://schemas.microsoft.com/office/drawing/2014/main" id="{D7B26E07-115C-4E98-B638-A446A026EE08}"/>
              </a:ext>
            </a:extLst>
          </p:cNvPr>
          <p:cNvPicPr/>
          <p:nvPr/>
        </p:nvPicPr>
        <p:blipFill rotWithShape="1">
          <a:blip r:embed="rId2"/>
          <a:srcRect l="725" t="1106" r="12752" b="8428"/>
          <a:stretch/>
        </p:blipFill>
        <p:spPr bwMode="auto">
          <a:xfrm>
            <a:off x="281353" y="783772"/>
            <a:ext cx="11746523" cy="58782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3661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6" name="Picture 5">
            <a:extLst>
              <a:ext uri="{FF2B5EF4-FFF2-40B4-BE49-F238E27FC236}">
                <a16:creationId xmlns:a16="http://schemas.microsoft.com/office/drawing/2014/main" id="{811B700C-25BB-428B-B7BC-0E0B8E1F314C}"/>
              </a:ext>
            </a:extLst>
          </p:cNvPr>
          <p:cNvPicPr/>
          <p:nvPr/>
        </p:nvPicPr>
        <p:blipFill rotWithShape="1">
          <a:blip r:embed="rId2"/>
          <a:srcRect l="1658" t="5712" r="1478" b="24983"/>
          <a:stretch/>
        </p:blipFill>
        <p:spPr bwMode="auto">
          <a:xfrm>
            <a:off x="407963" y="585556"/>
            <a:ext cx="11394832" cy="59559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980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pPr algn="l"/>
            <a:r>
              <a:rPr lang="en-US" sz="2000" b="1" i="0" dirty="0">
                <a:solidFill>
                  <a:srgbClr val="222222"/>
                </a:solidFill>
                <a:effectLst/>
              </a:rPr>
              <a:t>Which Test Cases to Automate?</a:t>
            </a:r>
          </a:p>
          <a:p>
            <a:pPr algn="l"/>
            <a:r>
              <a:rPr lang="en-US" sz="2000" b="0" i="0" dirty="0">
                <a:solidFill>
                  <a:srgbClr val="222222"/>
                </a:solidFill>
                <a:effectLst/>
              </a:rPr>
              <a:t>Test cases to be automated can be selected using the following criterion to increase the automation ROI</a:t>
            </a:r>
          </a:p>
          <a:p>
            <a:pPr algn="l">
              <a:buFont typeface="Arial" panose="020B0604020202020204" pitchFamily="34" charset="0"/>
              <a:buChar char="•"/>
            </a:pPr>
            <a:r>
              <a:rPr lang="en-US" sz="2000" b="0" i="0" dirty="0">
                <a:solidFill>
                  <a:srgbClr val="222222"/>
                </a:solidFill>
                <a:effectLst/>
              </a:rPr>
              <a:t>High Risk – Business Critical test cases</a:t>
            </a:r>
          </a:p>
          <a:p>
            <a:pPr algn="l">
              <a:buFont typeface="Arial" panose="020B0604020202020204" pitchFamily="34" charset="0"/>
              <a:buChar char="•"/>
            </a:pPr>
            <a:r>
              <a:rPr lang="en-US" sz="2000" b="0" i="0" dirty="0">
                <a:solidFill>
                  <a:srgbClr val="222222"/>
                </a:solidFill>
                <a:effectLst/>
              </a:rPr>
              <a:t>Test cases that are repeatedly executed</a:t>
            </a:r>
          </a:p>
          <a:p>
            <a:pPr algn="l">
              <a:buFont typeface="Arial" panose="020B0604020202020204" pitchFamily="34" charset="0"/>
              <a:buChar char="•"/>
            </a:pPr>
            <a:r>
              <a:rPr lang="en-US" sz="2000" b="0" i="0" dirty="0">
                <a:solidFill>
                  <a:srgbClr val="222222"/>
                </a:solidFill>
                <a:effectLst/>
              </a:rPr>
              <a:t>Test Cases that are very tedious or difficult to perform manually</a:t>
            </a:r>
          </a:p>
          <a:p>
            <a:pPr algn="l">
              <a:buFont typeface="Arial" panose="020B0604020202020204" pitchFamily="34" charset="0"/>
              <a:buChar char="•"/>
            </a:pPr>
            <a:r>
              <a:rPr lang="en-US" sz="2000" b="0" i="0" dirty="0">
                <a:solidFill>
                  <a:srgbClr val="222222"/>
                </a:solidFill>
                <a:effectLst/>
              </a:rPr>
              <a:t>Test Cases which are time-consuming</a:t>
            </a:r>
          </a:p>
          <a:p>
            <a:pPr algn="l"/>
            <a:r>
              <a:rPr lang="en-US" sz="2000" b="1" i="0" dirty="0">
                <a:solidFill>
                  <a:srgbClr val="222222"/>
                </a:solidFill>
                <a:effectLst/>
              </a:rPr>
              <a:t>The following category of test cases are not suitable for automation:</a:t>
            </a:r>
            <a:endParaRPr lang="en-US" sz="2000" b="0" i="0" dirty="0">
              <a:solidFill>
                <a:srgbClr val="222222"/>
              </a:solidFill>
              <a:effectLst/>
            </a:endParaRPr>
          </a:p>
          <a:p>
            <a:pPr algn="l">
              <a:buFont typeface="Arial" panose="020B0604020202020204" pitchFamily="34" charset="0"/>
              <a:buChar char="•"/>
            </a:pPr>
            <a:r>
              <a:rPr lang="en-US" sz="2000" b="0" i="0" dirty="0">
                <a:solidFill>
                  <a:srgbClr val="222222"/>
                </a:solidFill>
                <a:effectLst/>
              </a:rPr>
              <a:t>Test Cases that are newly designed and not executed manually at least once</a:t>
            </a:r>
          </a:p>
          <a:p>
            <a:pPr algn="l">
              <a:buFont typeface="Arial" panose="020B0604020202020204" pitchFamily="34" charset="0"/>
              <a:buChar char="•"/>
            </a:pPr>
            <a:r>
              <a:rPr lang="en-US" sz="2000" b="0" i="0" dirty="0">
                <a:solidFill>
                  <a:srgbClr val="222222"/>
                </a:solidFill>
                <a:effectLst/>
              </a:rPr>
              <a:t>Test Cases for which the requirements are frequently changing</a:t>
            </a:r>
          </a:p>
          <a:p>
            <a:pPr algn="l">
              <a:buFont typeface="Arial" panose="020B0604020202020204" pitchFamily="34" charset="0"/>
              <a:buChar char="•"/>
            </a:pPr>
            <a:r>
              <a:rPr lang="en-US" sz="2000" b="0" i="0" dirty="0">
                <a:solidFill>
                  <a:srgbClr val="222222"/>
                </a:solidFill>
                <a:effectLst/>
              </a:rPr>
              <a:t>Test cases which are executed on an ad-hoc basis.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58877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 Architecture</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5940088"/>
          </a:xfrm>
          <a:prstGeom prst="rect">
            <a:avLst/>
          </a:prstGeom>
          <a:noFill/>
        </p:spPr>
        <p:txBody>
          <a:bodyPr wrap="square">
            <a:spAutoFit/>
          </a:bodyPr>
          <a:lstStyle/>
          <a:p>
            <a:pPr algn="l"/>
            <a:r>
              <a:rPr lang="en-US" sz="2000" b="0" i="0" dirty="0">
                <a:solidFill>
                  <a:srgbClr val="222222"/>
                </a:solidFill>
                <a:effectLst/>
              </a:rPr>
              <a:t>Selenium Grid has a Hub and Node Architecture.</a:t>
            </a:r>
          </a:p>
          <a:p>
            <a:pPr algn="l"/>
            <a:endParaRPr lang="en-US" sz="2000" b="1" i="0" dirty="0">
              <a:solidFill>
                <a:srgbClr val="222222"/>
              </a:solidFill>
              <a:effectLst/>
            </a:endParaRPr>
          </a:p>
          <a:p>
            <a:pPr algn="l"/>
            <a:r>
              <a:rPr lang="en-US" sz="2000" b="1" i="0" dirty="0">
                <a:solidFill>
                  <a:srgbClr val="222222"/>
                </a:solidFill>
                <a:effectLst/>
              </a:rPr>
              <a:t>The Hub</a:t>
            </a:r>
          </a:p>
          <a:p>
            <a:pPr algn="l">
              <a:buFont typeface="Arial" panose="020B0604020202020204" pitchFamily="34" charset="0"/>
              <a:buChar char="•"/>
            </a:pPr>
            <a:r>
              <a:rPr lang="en-US" sz="2000" b="0" i="0" dirty="0">
                <a:solidFill>
                  <a:srgbClr val="222222"/>
                </a:solidFill>
                <a:effectLst/>
              </a:rPr>
              <a:t>The hub is the central point where you load your tests into.</a:t>
            </a:r>
          </a:p>
          <a:p>
            <a:pPr algn="l">
              <a:buFont typeface="Arial" panose="020B0604020202020204" pitchFamily="34" charset="0"/>
              <a:buChar char="•"/>
            </a:pPr>
            <a:r>
              <a:rPr lang="en-US" sz="2000" b="0" i="0" dirty="0">
                <a:solidFill>
                  <a:srgbClr val="222222"/>
                </a:solidFill>
                <a:effectLst/>
              </a:rPr>
              <a:t>There should only be one hub in a grid.</a:t>
            </a:r>
          </a:p>
          <a:p>
            <a:pPr algn="l">
              <a:buFont typeface="Arial" panose="020B0604020202020204" pitchFamily="34" charset="0"/>
              <a:buChar char="•"/>
            </a:pPr>
            <a:r>
              <a:rPr lang="en-US" sz="2000" b="0" i="0" dirty="0">
                <a:solidFill>
                  <a:srgbClr val="222222"/>
                </a:solidFill>
                <a:effectLst/>
              </a:rPr>
              <a:t>The hub is launched only on a single machine, say, a computer whose O.S is Windows 7 and whose browser is IE.</a:t>
            </a:r>
          </a:p>
          <a:p>
            <a:pPr algn="l">
              <a:buFont typeface="Arial" panose="020B0604020202020204" pitchFamily="34" charset="0"/>
              <a:buChar char="•"/>
            </a:pPr>
            <a:r>
              <a:rPr lang="en-US" sz="2000" b="0" i="0" dirty="0">
                <a:solidFill>
                  <a:srgbClr val="222222"/>
                </a:solidFill>
                <a:effectLst/>
              </a:rPr>
              <a:t>The machine containing the hub is where the tests will be run, but you will see the browser being automated on the node.</a:t>
            </a:r>
          </a:p>
          <a:p>
            <a:pPr algn="l">
              <a:buFont typeface="Arial" panose="020B0604020202020204" pitchFamily="34" charset="0"/>
              <a:buChar char="•"/>
            </a:pPr>
            <a:endParaRPr lang="en-US" sz="2000" dirty="0">
              <a:solidFill>
                <a:srgbClr val="222222"/>
              </a:solidFill>
            </a:endParaRPr>
          </a:p>
          <a:p>
            <a:pPr algn="l"/>
            <a:endParaRPr lang="en-US" sz="2000" b="0" i="0" dirty="0">
              <a:solidFill>
                <a:srgbClr val="222222"/>
              </a:solidFill>
              <a:effectLst/>
            </a:endParaRPr>
          </a:p>
          <a:p>
            <a:pPr algn="l"/>
            <a:r>
              <a:rPr lang="en-US" sz="2000" b="1" i="0" dirty="0">
                <a:solidFill>
                  <a:srgbClr val="222222"/>
                </a:solidFill>
                <a:effectLst/>
              </a:rPr>
              <a:t>The Nodes</a:t>
            </a:r>
          </a:p>
          <a:p>
            <a:pPr algn="l">
              <a:buFont typeface="Arial" panose="020B0604020202020204" pitchFamily="34" charset="0"/>
              <a:buChar char="•"/>
            </a:pPr>
            <a:r>
              <a:rPr lang="en-US" sz="2000" b="0" i="0" dirty="0">
                <a:solidFill>
                  <a:srgbClr val="222222"/>
                </a:solidFill>
                <a:effectLst/>
              </a:rPr>
              <a:t>Nodes are the Selenium instances that will execute the tests that you loaded on the hub.</a:t>
            </a:r>
          </a:p>
          <a:p>
            <a:pPr algn="l">
              <a:buFont typeface="Arial" panose="020B0604020202020204" pitchFamily="34" charset="0"/>
              <a:buChar char="•"/>
            </a:pPr>
            <a:r>
              <a:rPr lang="en-US" sz="2000" b="0" i="0" dirty="0">
                <a:solidFill>
                  <a:srgbClr val="222222"/>
                </a:solidFill>
                <a:effectLst/>
              </a:rPr>
              <a:t>There can be one or more nodes in a grid.</a:t>
            </a:r>
          </a:p>
          <a:p>
            <a:pPr algn="l">
              <a:buFont typeface="Arial" panose="020B0604020202020204" pitchFamily="34" charset="0"/>
              <a:buChar char="•"/>
            </a:pPr>
            <a:r>
              <a:rPr lang="en-US" sz="2000" b="0" i="0" dirty="0">
                <a:solidFill>
                  <a:srgbClr val="222222"/>
                </a:solidFill>
                <a:effectLst/>
              </a:rPr>
              <a:t>Nodes can be launched on multiple machines with different platforms and browsers.</a:t>
            </a:r>
          </a:p>
          <a:p>
            <a:pPr algn="l">
              <a:buFont typeface="Arial" panose="020B0604020202020204" pitchFamily="34" charset="0"/>
              <a:buChar char="•"/>
            </a:pPr>
            <a:r>
              <a:rPr lang="en-US" sz="2000" b="0" i="0" dirty="0">
                <a:solidFill>
                  <a:srgbClr val="222222"/>
                </a:solidFill>
                <a:effectLst/>
              </a:rPr>
              <a:t>The machines running the nodes need not be the same platform as that of the hub.</a:t>
            </a:r>
          </a:p>
          <a:p>
            <a:pPr algn="l"/>
            <a:r>
              <a:rPr lang="en-US" sz="2000" b="0" i="0" dirty="0">
                <a:solidFill>
                  <a:srgbClr val="222222"/>
                </a:solidFill>
                <a:effectLst/>
              </a:rPr>
              <a:t>Selenium grid can be set up in two different ways; one through command line and the other through JSON config file.</a:t>
            </a:r>
          </a:p>
          <a:p>
            <a:pPr algn="l"/>
            <a:endParaRPr lang="en-US" sz="2000" b="0" i="0" dirty="0">
              <a:solidFill>
                <a:srgbClr val="222222"/>
              </a:solidFill>
              <a:effectLst/>
            </a:endParaRPr>
          </a:p>
        </p:txBody>
      </p:sp>
    </p:spTree>
    <p:extLst>
      <p:ext uri="{BB962C8B-B14F-4D97-AF65-F5344CB8AC3E}">
        <p14:creationId xmlns:p14="http://schemas.microsoft.com/office/powerpoint/2010/main" val="1132025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46C414C-1362-424B-BDF9-7A7776398B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7" r="-577" b="14461"/>
          <a:stretch/>
        </p:blipFill>
        <p:spPr bwMode="auto">
          <a:xfrm>
            <a:off x="-1"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180924" y="1394880"/>
            <a:ext cx="5276677" cy="3957170"/>
          </a:xfrm>
        </p:spPr>
        <p:txBody>
          <a:bodyPr>
            <a:noAutofit/>
          </a:bodyPr>
          <a:lstStyle/>
          <a:p>
            <a:pPr algn="l"/>
            <a:r>
              <a:rPr lang="en-US" sz="2000" b="1" i="0" dirty="0">
                <a:solidFill>
                  <a:srgbClr val="222222"/>
                </a:solidFill>
                <a:effectLst/>
              </a:rPr>
              <a:t>Automated Testing Process:</a:t>
            </a:r>
          </a:p>
          <a:p>
            <a:pPr algn="l"/>
            <a:r>
              <a:rPr lang="en-US" sz="2000" b="0" i="0" dirty="0">
                <a:solidFill>
                  <a:srgbClr val="222222"/>
                </a:solidFill>
                <a:effectLst/>
              </a:rPr>
              <a:t>Following steps are followed in an Automation Process</a:t>
            </a:r>
          </a:p>
          <a:p>
            <a:pPr algn="l"/>
            <a:r>
              <a:rPr lang="en-US" sz="2000" b="1" i="0" dirty="0">
                <a:solidFill>
                  <a:srgbClr val="222222"/>
                </a:solidFill>
                <a:effectLst/>
              </a:rPr>
              <a:t>Step 1)</a:t>
            </a:r>
            <a:r>
              <a:rPr lang="en-US" sz="2000" b="0" i="0" dirty="0">
                <a:solidFill>
                  <a:srgbClr val="222222"/>
                </a:solidFill>
                <a:effectLst/>
              </a:rPr>
              <a:t> Test Tool Selection</a:t>
            </a:r>
          </a:p>
          <a:p>
            <a:pPr algn="l"/>
            <a:r>
              <a:rPr lang="en-US" sz="2000" b="1" i="0" dirty="0">
                <a:solidFill>
                  <a:srgbClr val="222222"/>
                </a:solidFill>
                <a:effectLst/>
              </a:rPr>
              <a:t>Step 2)</a:t>
            </a:r>
            <a:r>
              <a:rPr lang="en-US" sz="2000" b="0" i="0" dirty="0">
                <a:solidFill>
                  <a:srgbClr val="222222"/>
                </a:solidFill>
                <a:effectLst/>
              </a:rPr>
              <a:t> Define scope of Automation</a:t>
            </a:r>
          </a:p>
          <a:p>
            <a:pPr algn="l"/>
            <a:r>
              <a:rPr lang="en-US" sz="2000" b="1" i="0" dirty="0">
                <a:solidFill>
                  <a:srgbClr val="222222"/>
                </a:solidFill>
                <a:effectLst/>
              </a:rPr>
              <a:t>Step 3)</a:t>
            </a:r>
            <a:r>
              <a:rPr lang="en-US" sz="2000" b="0" i="0" dirty="0">
                <a:solidFill>
                  <a:srgbClr val="222222"/>
                </a:solidFill>
                <a:effectLst/>
              </a:rPr>
              <a:t> Planning, Design and Development</a:t>
            </a:r>
          </a:p>
          <a:p>
            <a:pPr algn="l"/>
            <a:r>
              <a:rPr lang="en-US" sz="2000" b="1" i="0" dirty="0">
                <a:solidFill>
                  <a:srgbClr val="222222"/>
                </a:solidFill>
                <a:effectLst/>
              </a:rPr>
              <a:t>Step 4)</a:t>
            </a:r>
            <a:r>
              <a:rPr lang="en-US" sz="2000" b="0" i="0" dirty="0">
                <a:solidFill>
                  <a:srgbClr val="222222"/>
                </a:solidFill>
                <a:effectLst/>
              </a:rPr>
              <a:t> Test Execution</a:t>
            </a:r>
          </a:p>
          <a:p>
            <a:pPr algn="l"/>
            <a:r>
              <a:rPr lang="en-US" sz="2000" b="1" i="0" dirty="0">
                <a:solidFill>
                  <a:srgbClr val="222222"/>
                </a:solidFill>
                <a:effectLst/>
              </a:rPr>
              <a:t>Step 5)</a:t>
            </a:r>
            <a:r>
              <a:rPr lang="en-US" sz="2000" b="0" i="0" dirty="0">
                <a:solidFill>
                  <a:srgbClr val="222222"/>
                </a:solidFill>
                <a:effectLst/>
              </a:rPr>
              <a:t> Maintenance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Test Automation Process">
            <a:extLst>
              <a:ext uri="{FF2B5EF4-FFF2-40B4-BE49-F238E27FC236}">
                <a16:creationId xmlns:a16="http://schemas.microsoft.com/office/drawing/2014/main" id="{3682336F-ED12-47F9-BE49-E5608E716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3" b="14752"/>
          <a:stretch/>
        </p:blipFill>
        <p:spPr bwMode="auto">
          <a:xfrm>
            <a:off x="5558970" y="713127"/>
            <a:ext cx="6374057" cy="472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8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60342" y="1032836"/>
            <a:ext cx="10905066" cy="4393982"/>
          </a:xfrm>
        </p:spPr>
        <p:txBody>
          <a:bodyPr>
            <a:noAutofit/>
          </a:bodyPr>
          <a:lstStyle/>
          <a:p>
            <a:pPr algn="l"/>
            <a:r>
              <a:rPr lang="en-US" sz="2000" b="1" i="0" dirty="0">
                <a:solidFill>
                  <a:srgbClr val="222222"/>
                </a:solidFill>
                <a:effectLst/>
              </a:rPr>
              <a:t>Test tool selection</a:t>
            </a:r>
          </a:p>
          <a:p>
            <a:pPr algn="l"/>
            <a:r>
              <a:rPr lang="en-US" sz="2000" b="0" i="0" dirty="0">
                <a:solidFill>
                  <a:srgbClr val="222222"/>
                </a:solidFill>
                <a:effectLst/>
              </a:rPr>
              <a:t>Test Tool selection largely depends on the technology the Application Under Test is built on. For instance, </a:t>
            </a:r>
            <a:r>
              <a:rPr lang="en-US" sz="2000" dirty="0">
                <a:solidFill>
                  <a:srgbClr val="222222"/>
                </a:solidFill>
              </a:rPr>
              <a:t>QTP </a:t>
            </a:r>
            <a:r>
              <a:rPr lang="en-US" sz="2000" b="0" i="0" dirty="0">
                <a:solidFill>
                  <a:srgbClr val="222222"/>
                </a:solidFill>
                <a:effectLst/>
              </a:rPr>
              <a:t>does not support Informatica. So QTP cannot be used for testing</a:t>
            </a:r>
            <a:r>
              <a:rPr lang="en-US" sz="2000" dirty="0">
                <a:solidFill>
                  <a:srgbClr val="222222"/>
                </a:solidFill>
              </a:rPr>
              <a:t> Informatica </a:t>
            </a:r>
            <a:r>
              <a:rPr lang="en-US" sz="2000" b="0" i="0" dirty="0">
                <a:solidFill>
                  <a:srgbClr val="222222"/>
                </a:solidFill>
                <a:effectLst/>
              </a:rPr>
              <a:t>applications. </a:t>
            </a:r>
            <a:r>
              <a:rPr lang="en-US" sz="2000" b="1" i="0" dirty="0">
                <a:solidFill>
                  <a:srgbClr val="222222"/>
                </a:solidFill>
                <a:effectLst/>
              </a:rPr>
              <a:t>It’s a good idea to conduct a Proof of Concept of Tool on AUT.</a:t>
            </a:r>
            <a:endParaRPr lang="en-US" sz="2000" b="0" i="0" dirty="0">
              <a:solidFill>
                <a:srgbClr val="222222"/>
              </a:solidFill>
              <a:effectLst/>
            </a:endParaRPr>
          </a:p>
          <a:p>
            <a:pPr algn="l"/>
            <a:r>
              <a:rPr lang="en-US" sz="2000" b="1" i="0" dirty="0">
                <a:solidFill>
                  <a:srgbClr val="222222"/>
                </a:solidFill>
                <a:effectLst/>
              </a:rPr>
              <a:t>Define the scope of Automation</a:t>
            </a:r>
          </a:p>
          <a:p>
            <a:pPr algn="l"/>
            <a:r>
              <a:rPr lang="en-US" sz="2000" b="0" i="0" dirty="0">
                <a:solidFill>
                  <a:srgbClr val="222222"/>
                </a:solidFill>
                <a:effectLst/>
              </a:rPr>
              <a:t>The scope of automation is the area of your Application Under Test which will be automated. Following points help determine scope:</a:t>
            </a:r>
          </a:p>
          <a:p>
            <a:pPr algn="l">
              <a:buFont typeface="Arial" panose="020B0604020202020204" pitchFamily="34" charset="0"/>
              <a:buChar char="•"/>
            </a:pPr>
            <a:r>
              <a:rPr lang="en-US" sz="2000" b="0" i="0" dirty="0">
                <a:solidFill>
                  <a:srgbClr val="222222"/>
                </a:solidFill>
                <a:effectLst/>
              </a:rPr>
              <a:t>The features that are important for the business</a:t>
            </a:r>
          </a:p>
          <a:p>
            <a:pPr algn="l">
              <a:buFont typeface="Arial" panose="020B0604020202020204" pitchFamily="34" charset="0"/>
              <a:buChar char="•"/>
            </a:pPr>
            <a:r>
              <a:rPr lang="en-US" sz="2000" b="0" i="0" dirty="0">
                <a:solidFill>
                  <a:srgbClr val="222222"/>
                </a:solidFill>
                <a:effectLst/>
              </a:rPr>
              <a:t>Scenarios which have </a:t>
            </a:r>
            <a:r>
              <a:rPr lang="en-US" sz="2000" b="1" i="0" dirty="0">
                <a:solidFill>
                  <a:srgbClr val="222222"/>
                </a:solidFill>
                <a:effectLst/>
              </a:rPr>
              <a:t>a large amount of data</a:t>
            </a:r>
            <a:endParaRPr lang="en-US" sz="2000" b="0" i="0" dirty="0">
              <a:solidFill>
                <a:srgbClr val="222222"/>
              </a:solidFill>
              <a:effectLst/>
            </a:endParaRPr>
          </a:p>
          <a:p>
            <a:pPr algn="l">
              <a:buFont typeface="Arial" panose="020B0604020202020204" pitchFamily="34" charset="0"/>
              <a:buChar char="•"/>
            </a:pPr>
            <a:r>
              <a:rPr lang="en-US" sz="2000" b="1" i="0" dirty="0">
                <a:solidFill>
                  <a:srgbClr val="222222"/>
                </a:solidFill>
                <a:effectLst/>
              </a:rPr>
              <a:t>Common functionalities</a:t>
            </a:r>
            <a:r>
              <a:rPr lang="en-US" sz="2000" b="0" i="0" dirty="0">
                <a:solidFill>
                  <a:srgbClr val="222222"/>
                </a:solidFill>
                <a:effectLst/>
              </a:rPr>
              <a:t> across applications</a:t>
            </a:r>
          </a:p>
          <a:p>
            <a:pPr algn="l">
              <a:buFont typeface="Arial" panose="020B0604020202020204" pitchFamily="34" charset="0"/>
              <a:buChar char="•"/>
            </a:pPr>
            <a:r>
              <a:rPr lang="en-US" sz="2000" b="0" i="0" dirty="0">
                <a:solidFill>
                  <a:srgbClr val="222222"/>
                </a:solidFill>
                <a:effectLst/>
              </a:rPr>
              <a:t>Technical feasibility</a:t>
            </a:r>
          </a:p>
          <a:p>
            <a:pPr algn="l">
              <a:buFont typeface="Arial" panose="020B0604020202020204" pitchFamily="34" charset="0"/>
              <a:buChar char="•"/>
            </a:pPr>
            <a:r>
              <a:rPr lang="en-US" sz="2000" b="0" i="0" dirty="0">
                <a:solidFill>
                  <a:srgbClr val="222222"/>
                </a:solidFill>
                <a:effectLst/>
              </a:rPr>
              <a:t>The extent to which business components are reused</a:t>
            </a:r>
          </a:p>
          <a:p>
            <a:pPr algn="l">
              <a:buFont typeface="Arial" panose="020B0604020202020204" pitchFamily="34" charset="0"/>
              <a:buChar char="•"/>
            </a:pPr>
            <a:r>
              <a:rPr lang="en-US" sz="2000" b="1" i="0" dirty="0">
                <a:solidFill>
                  <a:srgbClr val="222222"/>
                </a:solidFill>
                <a:effectLst/>
              </a:rPr>
              <a:t>The complexity</a:t>
            </a:r>
            <a:r>
              <a:rPr lang="en-US" sz="2000" b="0" i="0" dirty="0">
                <a:solidFill>
                  <a:srgbClr val="222222"/>
                </a:solidFill>
                <a:effectLst/>
              </a:rPr>
              <a:t> of test cases</a:t>
            </a:r>
          </a:p>
          <a:p>
            <a:pPr algn="l">
              <a:buFont typeface="Arial" panose="020B0604020202020204" pitchFamily="34" charset="0"/>
              <a:buChar char="•"/>
            </a:pPr>
            <a:r>
              <a:rPr lang="en-US" sz="2000" b="0" i="0" dirty="0">
                <a:solidFill>
                  <a:srgbClr val="222222"/>
                </a:solidFill>
                <a:effectLst/>
              </a:rPr>
              <a:t>Ability to use the same test cases for cross-browser testing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511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27349" y="995236"/>
            <a:ext cx="6298534" cy="4393982"/>
          </a:xfrm>
        </p:spPr>
        <p:txBody>
          <a:bodyPr>
            <a:noAutofit/>
          </a:bodyPr>
          <a:lstStyle/>
          <a:p>
            <a:pPr algn="l"/>
            <a:r>
              <a:rPr lang="en-US" sz="2000" b="1" i="0" dirty="0">
                <a:solidFill>
                  <a:srgbClr val="222222"/>
                </a:solidFill>
                <a:effectLst/>
                <a:latin typeface="Source Sans Pro" panose="020B0503030403020204" pitchFamily="34" charset="0"/>
              </a:rPr>
              <a:t>Framework for Automation</a:t>
            </a:r>
          </a:p>
          <a:p>
            <a:pPr algn="l"/>
            <a:r>
              <a:rPr lang="en-US" sz="2000" b="0" i="0" dirty="0">
                <a:solidFill>
                  <a:srgbClr val="222222"/>
                </a:solidFill>
                <a:effectLst/>
                <a:latin typeface="Source Sans Pro" panose="020B0503030403020204" pitchFamily="34" charset="0"/>
              </a:rPr>
              <a:t>A framework is set of automation guidelines which help in</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Maintaining consistency of Testing</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Improves test structuring</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Minimum usage of code</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Less Maintenance of code</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Improve re-usability</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Non Technical testers can be involved in code</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The training period of using the tool can be reduced</a:t>
            </a:r>
          </a:p>
          <a:p>
            <a:pPr algn="l">
              <a:buFont typeface="Arial" panose="020B0604020202020204" pitchFamily="34" charset="0"/>
              <a:buChar char="•"/>
            </a:pPr>
            <a:r>
              <a:rPr lang="en-US" sz="2000" b="0" i="0" dirty="0">
                <a:solidFill>
                  <a:srgbClr val="222222"/>
                </a:solidFill>
                <a:effectLst/>
                <a:latin typeface="Source Sans Pro" panose="020B0503030403020204" pitchFamily="34" charset="0"/>
              </a:rPr>
              <a:t>Involves Data wherever appropriate</a:t>
            </a:r>
          </a:p>
          <a:p>
            <a:pPr algn="l">
              <a:buFont typeface="Arial" panose="020B0604020202020204" pitchFamily="34" charset="0"/>
              <a:buChar char="•"/>
            </a:pPr>
            <a:endParaRPr lang="en-US" sz="2000" dirty="0">
              <a:solidFill>
                <a:srgbClr val="222222"/>
              </a:solidFill>
              <a:latin typeface="Source Sans Pro" panose="020B0503030403020204" pitchFamily="34" charset="0"/>
            </a:endParaRPr>
          </a:p>
          <a:p>
            <a:pPr algn="l">
              <a:buFont typeface="Arial" panose="020B0604020202020204" pitchFamily="34" charset="0"/>
              <a:buChar char="•"/>
            </a:pPr>
            <a:endParaRPr lang="en-US" sz="2000" b="0" i="0" dirty="0">
              <a:solidFill>
                <a:srgbClr val="222222"/>
              </a:solidFill>
              <a:effectLst/>
              <a:latin typeface="Source Sans Pro" panose="020B0503030403020204" pitchFamily="34"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4199B7B2-C333-4750-AB0A-67C6AB073097}"/>
              </a:ext>
            </a:extLst>
          </p:cNvPr>
          <p:cNvSpPr txBox="1"/>
          <p:nvPr/>
        </p:nvSpPr>
        <p:spPr>
          <a:xfrm>
            <a:off x="6953232" y="829345"/>
            <a:ext cx="4911419" cy="1323439"/>
          </a:xfrm>
          <a:prstGeom prst="rect">
            <a:avLst/>
          </a:prstGeom>
          <a:noFill/>
        </p:spPr>
        <p:txBody>
          <a:bodyPr wrap="square">
            <a:spAutoFit/>
          </a:bodyPr>
          <a:lstStyle/>
          <a:p>
            <a:pPr algn="l">
              <a:buFont typeface="+mj-lt"/>
              <a:buAutoNum type="arabicPeriod"/>
            </a:pPr>
            <a:r>
              <a:rPr lang="en-GB" sz="2000" b="0" i="0" dirty="0">
                <a:solidFill>
                  <a:srgbClr val="222222"/>
                </a:solidFill>
                <a:effectLst/>
              </a:rPr>
              <a:t>Data Driven Automation Framework</a:t>
            </a:r>
          </a:p>
          <a:p>
            <a:pPr algn="l">
              <a:buFont typeface="+mj-lt"/>
              <a:buAutoNum type="arabicPeriod"/>
            </a:pPr>
            <a:r>
              <a:rPr lang="en-GB" sz="2000" b="0" i="0" dirty="0">
                <a:solidFill>
                  <a:srgbClr val="222222"/>
                </a:solidFill>
                <a:effectLst/>
              </a:rPr>
              <a:t>Keyword Driven Automation Framework</a:t>
            </a:r>
          </a:p>
          <a:p>
            <a:pPr algn="l">
              <a:buFont typeface="+mj-lt"/>
              <a:buAutoNum type="arabicPeriod"/>
            </a:pPr>
            <a:r>
              <a:rPr lang="en-GB" sz="2000" b="0" i="0" dirty="0">
                <a:solidFill>
                  <a:srgbClr val="222222"/>
                </a:solidFill>
                <a:effectLst/>
              </a:rPr>
              <a:t>Modular Automation Framework</a:t>
            </a:r>
          </a:p>
          <a:p>
            <a:pPr algn="l">
              <a:buFont typeface="+mj-lt"/>
              <a:buAutoNum type="arabicPeriod"/>
            </a:pPr>
            <a:r>
              <a:rPr lang="en-GB" sz="2000" b="0" i="0" dirty="0">
                <a:solidFill>
                  <a:srgbClr val="222222"/>
                </a:solidFill>
                <a:effectLst/>
              </a:rPr>
              <a:t>Hybrid Automation Framework</a:t>
            </a:r>
          </a:p>
        </p:txBody>
      </p:sp>
    </p:spTree>
    <p:extLst>
      <p:ext uri="{BB962C8B-B14F-4D97-AF65-F5344CB8AC3E}">
        <p14:creationId xmlns:p14="http://schemas.microsoft.com/office/powerpoint/2010/main" val="189865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00740" y="126381"/>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302414017"/>
              </p:ext>
            </p:extLst>
          </p:nvPr>
        </p:nvGraphicFramePr>
        <p:xfrm>
          <a:off x="349348" y="718971"/>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a:effectLst/>
                        </a:rPr>
                        <a:t>Definition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uses automation tools to execute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 manual testing, test cases are executed by a human tester and software.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58630751"/>
                  </a:ext>
                </a:extLst>
              </a:tr>
              <a:tr h="126861">
                <a:tc>
                  <a:txBody>
                    <a:bodyPr/>
                    <a:lstStyle/>
                    <a:p>
                      <a:r>
                        <a:rPr lang="en-GB" sz="2000">
                          <a:effectLst/>
                        </a:rPr>
                        <a:t>Processing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is significantly faster than a manual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Manual testing is time-consuming and takes up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932258611"/>
                  </a:ext>
                </a:extLst>
              </a:tr>
              <a:tr h="88803">
                <a:tc>
                  <a:txBody>
                    <a:bodyPr/>
                    <a:lstStyle/>
                    <a:p>
                      <a:r>
                        <a:rPr lang="en-GB" sz="2000">
                          <a:effectLst/>
                        </a:rPr>
                        <a:t>Exploratory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does not allow random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Exploratory testing is possible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878430897"/>
                  </a:ext>
                </a:extLst>
              </a:tr>
              <a:tr h="241036">
                <a:tc>
                  <a:txBody>
                    <a:bodyPr/>
                    <a:lstStyle/>
                    <a:p>
                      <a:r>
                        <a:rPr lang="en-GB" sz="2000">
                          <a:effectLst/>
                        </a:rPr>
                        <a:t>Initial 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The initial investment in the automated testing is higher. Though the ROI is better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initial investment in the Manual testing is comparatively lower. ROI is lower compared to Automation testing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82009185"/>
                  </a:ext>
                </a:extLst>
              </a:tr>
              <a:tr h="202978">
                <a:tc>
                  <a:txBody>
                    <a:bodyPr/>
                    <a:lstStyle/>
                    <a:p>
                      <a:r>
                        <a:rPr lang="en-GB" sz="2000">
                          <a:effectLst/>
                        </a:rPr>
                        <a:t>Reliability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testing is a reliable method, as it is performed by tools and scripts. There is no testing Fatigue.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testing is not as accurate because of the possibility of the human errors.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36528074"/>
                  </a:ext>
                </a:extLst>
              </a:tr>
              <a:tr h="202978">
                <a:tc>
                  <a:txBody>
                    <a:bodyPr/>
                    <a:lstStyle/>
                    <a:p>
                      <a:r>
                        <a:rPr lang="en-GB" sz="2000">
                          <a:effectLst/>
                        </a:rPr>
                        <a:t>UI Change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For even a trivial change in the UI of the AUT, Automated Test Scripts need to be modified to work as expected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Small changes like change in id, class, etc. of a button wouldn’t thwart execution of a manual tester.</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651466317"/>
                  </a:ext>
                </a:extLst>
              </a:tr>
              <a:tr h="126861">
                <a:tc>
                  <a:txBody>
                    <a:bodyPr/>
                    <a:lstStyle/>
                    <a:p>
                      <a:r>
                        <a:rPr lang="en-GB" sz="2000" dirty="0">
                          <a:effectLst/>
                        </a:rPr>
                        <a:t>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Investment is required for testing tools as well as automation engineers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Investment is needed for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903801661"/>
                  </a:ext>
                </a:extLst>
              </a:tr>
            </a:tbl>
          </a:graphicData>
        </a:graphic>
      </p:graphicFrame>
    </p:spTree>
    <p:extLst>
      <p:ext uri="{BB962C8B-B14F-4D97-AF65-F5344CB8AC3E}">
        <p14:creationId xmlns:p14="http://schemas.microsoft.com/office/powerpoint/2010/main" val="147130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42943" y="14045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2762237005"/>
              </p:ext>
            </p:extLst>
          </p:nvPr>
        </p:nvGraphicFramePr>
        <p:xfrm>
          <a:off x="349348" y="733040"/>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88803">
                <a:tc>
                  <a:txBody>
                    <a:bodyPr/>
                    <a:lstStyle/>
                    <a:p>
                      <a:r>
                        <a:rPr lang="en-GB" sz="2000" dirty="0">
                          <a:effectLst/>
                        </a:rPr>
                        <a:t>Cost-effective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low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high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36364792"/>
                  </a:ext>
                </a:extLst>
              </a:tr>
              <a:tr h="202978">
                <a:tc>
                  <a:txBody>
                    <a:bodyPr/>
                    <a:lstStyle/>
                    <a:p>
                      <a:r>
                        <a:rPr lang="en-GB" sz="2000" dirty="0">
                          <a:effectLst/>
                        </a:rPr>
                        <a:t>Test Report Visibility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With automation testing, all stakeholders can login into the automation system and check test execution results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are usually recorded in an Excel or Word, and test results are not readily/ readily available.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9818889"/>
                  </a:ext>
                </a:extLst>
              </a:tr>
              <a:tr h="279095">
                <a:tc>
                  <a:txBody>
                    <a:bodyPr/>
                    <a:lstStyle/>
                    <a:p>
                      <a:r>
                        <a:rPr lang="en-GB" sz="2000" dirty="0">
                          <a:effectLst/>
                        </a:rPr>
                        <a:t>Human observation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does not involve human consideration. So it can never give assurance of user-friendliness and positive experience.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manual testing method allows human observation, which may be useful to offer user-friendly system.</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948649785"/>
                  </a:ext>
                </a:extLst>
              </a:tr>
              <a:tr h="241036">
                <a:tc>
                  <a:txBody>
                    <a:bodyPr/>
                    <a:lstStyle/>
                    <a:p>
                      <a:r>
                        <a:rPr lang="en-GB" sz="2000" dirty="0">
                          <a:effectLst/>
                        </a:rPr>
                        <a:t>Performance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Performance Tests like Load Testing, Stress Testing, Spike Testing, etc. have to be tested by an automation tool compulsorily.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Performance Testing is not feasible manually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73363772"/>
                  </a:ext>
                </a:extLst>
              </a:tr>
              <a:tr h="202978">
                <a:tc>
                  <a:txBody>
                    <a:bodyPr/>
                    <a:lstStyle/>
                    <a:p>
                      <a:r>
                        <a:rPr lang="en-GB" sz="2000" dirty="0">
                          <a:effectLst/>
                        </a:rPr>
                        <a:t>Parallel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This testing can be executed on different operating platforms in parallel and reduce test execution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tests can be executed in parallel but would need to increase your human resource which is expensive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307016927"/>
                  </a:ext>
                </a:extLst>
              </a:tr>
              <a:tr h="126861">
                <a:tc>
                  <a:txBody>
                    <a:bodyPr/>
                    <a:lstStyle/>
                    <a:p>
                      <a:r>
                        <a:rPr lang="en-GB" sz="2000" dirty="0">
                          <a:effectLst/>
                        </a:rPr>
                        <a:t>Batch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You can Batch multiple Test Scripts for nightly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cannot be batched.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001586713"/>
                  </a:ext>
                </a:extLst>
              </a:tr>
              <a:tr h="126861">
                <a:tc>
                  <a:txBody>
                    <a:bodyPr/>
                    <a:lstStyle/>
                    <a:p>
                      <a:r>
                        <a:rPr lang="en-GB" sz="2000" dirty="0">
                          <a:effectLst/>
                        </a:rPr>
                        <a:t>Programming knowledge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Programming knowledge is a must in automation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 need for programming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60961785"/>
                  </a:ext>
                </a:extLst>
              </a:tr>
            </a:tbl>
          </a:graphicData>
        </a:graphic>
      </p:graphicFrame>
    </p:spTree>
    <p:extLst>
      <p:ext uri="{BB962C8B-B14F-4D97-AF65-F5344CB8AC3E}">
        <p14:creationId xmlns:p14="http://schemas.microsoft.com/office/powerpoint/2010/main" val="316386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22309</TotalTime>
  <Words>2591</Words>
  <Application>Microsoft Office PowerPoint</Application>
  <PresentationFormat>Widescreen</PresentationFormat>
  <Paragraphs>272</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Comic Sans MS</vt:lpstr>
      <vt:lpstr>Source Sans Pro</vt:lpstr>
      <vt:lpstr>Office Theme</vt:lpstr>
      <vt:lpstr>PowerPoint Presentation</vt:lpstr>
      <vt:lpstr>Test Automation</vt:lpstr>
      <vt:lpstr>Automation</vt:lpstr>
      <vt:lpstr>Automation</vt:lpstr>
      <vt:lpstr>Automation</vt:lpstr>
      <vt:lpstr>Automation</vt:lpstr>
      <vt:lpstr>Automation</vt:lpstr>
      <vt:lpstr>Manual Vs Automation</vt:lpstr>
      <vt:lpstr>Manual Vs Automation</vt:lpstr>
      <vt:lpstr>Manual Vs Automation</vt:lpstr>
      <vt:lpstr>Manual Vs Automation</vt:lpstr>
      <vt:lpstr>Manual Testing Pros and Cons</vt:lpstr>
      <vt:lpstr>Automated Testing Pros and Cons</vt:lpstr>
      <vt:lpstr>PowerPoint Presentation</vt:lpstr>
      <vt:lpstr>PowerPoint Presentation</vt:lpstr>
      <vt:lpstr>PowerPoint Presentation</vt:lpstr>
      <vt:lpstr>PowerPoint Presentation</vt:lpstr>
      <vt:lpstr>PowerPoint Presentation</vt:lpstr>
      <vt:lpstr>PowerPoint Presentation</vt:lpstr>
      <vt:lpstr>Selenium Architecture</vt:lpstr>
      <vt:lpstr>What is Selenium IDE</vt:lpstr>
      <vt:lpstr>Selenium IDE</vt:lpstr>
      <vt:lpstr>Selenium IDE - Features</vt:lpstr>
      <vt:lpstr>Selenium IDE - Features</vt:lpstr>
      <vt:lpstr>Selenium IDE - Features</vt:lpstr>
      <vt:lpstr>Building Test - IDE</vt:lpstr>
      <vt:lpstr>Running Test Cases - IDE</vt:lpstr>
      <vt:lpstr>What you cant do using IDE</vt:lpstr>
      <vt:lpstr>Selenium WebDriver</vt:lpstr>
      <vt:lpstr>Selenium WebDriver</vt:lpstr>
      <vt:lpstr>Selenium RC Vs WebDriver</vt:lpstr>
      <vt:lpstr>WebDriver Locators</vt:lpstr>
      <vt:lpstr>IDE vs RC vs WebDriver</vt:lpstr>
      <vt:lpstr>WebDriver Elements -Methods</vt:lpstr>
      <vt:lpstr>WebDriver Elements -Methods</vt:lpstr>
      <vt:lpstr>WebDriver Elements -Methods</vt:lpstr>
      <vt:lpstr> What is Selenium Grid? </vt:lpstr>
      <vt:lpstr> Selenium Grid </vt:lpstr>
      <vt:lpstr> Selenium Grid </vt:lpstr>
      <vt:lpstr> Selenium Grid Architecture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Godbole, Girish (CW)</dc:creator>
  <cp:lastModifiedBy>Godbole, Girish (CW)</cp:lastModifiedBy>
  <cp:revision>34</cp:revision>
  <dcterms:created xsi:type="dcterms:W3CDTF">2022-02-24T03:37:26Z</dcterms:created>
  <dcterms:modified xsi:type="dcterms:W3CDTF">2022-07-02T11:00:49Z</dcterms:modified>
</cp:coreProperties>
</file>